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800" spc="-1" strike="noStrike">
                <a:solidFill>
                  <a:srgbClr val="000000"/>
                </a:solidFill>
                <a:latin typeface="Calibri"/>
              </a:rPr>
              <a:t>Click to move the slide</a:t>
            </a:r>
            <a:endParaRPr b="0" lang="en-IN"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9B24DD04-FBA8-41F1-B399-F1DD55843EBD}"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685800" y="1143000"/>
            <a:ext cx="5486040" cy="3085920"/>
          </a:xfrm>
          <a:prstGeom prst="rect">
            <a:avLst/>
          </a:prstGeom>
          <a:ln w="0">
            <a:noFill/>
          </a:ln>
        </p:spPr>
      </p:sp>
      <p:sp>
        <p:nvSpPr>
          <p:cNvPr id="15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59"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2865F54-6543-4E58-913F-BB36C4AB7E3A}"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685800" y="1143000"/>
            <a:ext cx="5486040" cy="3085920"/>
          </a:xfrm>
          <a:prstGeom prst="rect">
            <a:avLst/>
          </a:prstGeom>
          <a:ln w="0">
            <a:noFill/>
          </a:ln>
        </p:spPr>
      </p:sp>
      <p:sp>
        <p:nvSpPr>
          <p:cNvPr id="16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62"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71C6131-A56D-4F82-B117-3ADECA91D6D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685800" y="1143000"/>
            <a:ext cx="5486040" cy="3085920"/>
          </a:xfrm>
          <a:prstGeom prst="rect">
            <a:avLst/>
          </a:prstGeom>
          <a:ln w="0">
            <a:noFill/>
          </a:ln>
        </p:spPr>
      </p:sp>
      <p:sp>
        <p:nvSpPr>
          <p:cNvPr id="16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65"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50044A4-936C-4721-91BE-1F3244B71B87}"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685800" y="1143000"/>
            <a:ext cx="5486040" cy="3085920"/>
          </a:xfrm>
          <a:prstGeom prst="rect">
            <a:avLst/>
          </a:prstGeom>
          <a:ln w="0">
            <a:noFill/>
          </a:ln>
        </p:spPr>
      </p:sp>
      <p:sp>
        <p:nvSpPr>
          <p:cNvPr id="16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68"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C0A07C0-2E18-48A2-91C4-C21935A56D8F}"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6040" cy="3085920"/>
          </a:xfrm>
          <a:prstGeom prst="rect">
            <a:avLst/>
          </a:prstGeom>
          <a:ln w="0">
            <a:noFill/>
          </a:ln>
        </p:spPr>
      </p:sp>
      <p:sp>
        <p:nvSpPr>
          <p:cNvPr id="17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71"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DC893B4-F5A7-4BF7-BCC4-32FF7F38D098}"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6040" cy="3085920"/>
          </a:xfrm>
          <a:prstGeom prst="rect">
            <a:avLst/>
          </a:prstGeom>
          <a:ln w="0">
            <a:noFill/>
          </a:ln>
        </p:spPr>
      </p:sp>
      <p:sp>
        <p:nvSpPr>
          <p:cNvPr id="17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74"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6A296CA-DEB5-4840-B1B7-A5B6F16CD94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6040" cy="3085920"/>
          </a:xfrm>
          <a:prstGeom prst="rect">
            <a:avLst/>
          </a:prstGeom>
          <a:ln w="0">
            <a:noFill/>
          </a:ln>
        </p:spPr>
      </p:sp>
      <p:sp>
        <p:nvSpPr>
          <p:cNvPr id="17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7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8961380-7836-4FFA-B6C9-CA62E2343D2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6040" cy="3085920"/>
          </a:xfrm>
          <a:prstGeom prst="rect">
            <a:avLst/>
          </a:prstGeom>
          <a:ln w="0">
            <a:noFill/>
          </a:ln>
        </p:spPr>
      </p:sp>
      <p:sp>
        <p:nvSpPr>
          <p:cNvPr id="17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8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799877C-FBF6-4D87-A53C-3578886404C3}"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685800" y="1143000"/>
            <a:ext cx="5486040" cy="3085920"/>
          </a:xfrm>
          <a:prstGeom prst="rect">
            <a:avLst/>
          </a:prstGeom>
          <a:ln w="0">
            <a:noFill/>
          </a:ln>
        </p:spPr>
      </p:sp>
      <p:sp>
        <p:nvSpPr>
          <p:cNvPr id="18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8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38BAE35-93B1-441A-82A9-C4AEE96FDC6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IN" sz="1800" spc="-1" strike="noStrike">
                <a:solidFill>
                  <a:srgbClr val="000000"/>
                </a:solidFill>
                <a:latin typeface="Calibri"/>
              </a:rPr>
              <a:t>Click to edit the title text format</a:t>
            </a:r>
            <a:endParaRPr b="0" lang="en-IN"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libri"/>
              </a:rPr>
              <a:t>Click to edit the outline text format</a:t>
            </a:r>
            <a:endParaRPr b="0" lang="en-I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Calibri"/>
              </a:rPr>
              <a:t>Second Outline Level</a:t>
            </a:r>
            <a:endParaRPr b="0" lang="en-I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Calibri"/>
              </a:rPr>
              <a:t>Third Outline Level</a:t>
            </a:r>
            <a:endParaRPr b="0" lang="en-I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libri"/>
              </a:rPr>
              <a:t>Fourth Outline Level</a:t>
            </a:r>
            <a:endParaRPr b="0" lang="en-I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libri"/>
              </a:rPr>
              <a:t>Fifth Outline Level</a:t>
            </a:r>
            <a:endParaRPr b="0" lang="en-I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libri"/>
              </a:rPr>
              <a:t>Sixth Outline Level</a:t>
            </a:r>
            <a:endParaRPr b="0" lang="en-I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libri"/>
              </a:rPr>
              <a:t>Seventh Outline Level</a:t>
            </a:r>
            <a:endParaRPr b="0" lang="en-I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w="0">
            <a:noFill/>
          </a:ln>
        </p:spPr>
      </p:pic>
      <p:pic>
        <p:nvPicPr>
          <p:cNvPr id="45" name="Image 1" descr="preencoded.png"/>
          <p:cNvPicPr/>
          <p:nvPr/>
        </p:nvPicPr>
        <p:blipFill>
          <a:blip r:embed="rId2"/>
          <a:stretch/>
        </p:blipFill>
        <p:spPr>
          <a:xfrm>
            <a:off x="0" y="0"/>
            <a:ext cx="5486040" cy="8229240"/>
          </a:xfrm>
          <a:prstGeom prst="rect">
            <a:avLst/>
          </a:prstGeom>
          <a:ln w="0">
            <a:noFill/>
          </a:ln>
        </p:spPr>
      </p:pic>
      <p:pic>
        <p:nvPicPr>
          <p:cNvPr id="46" name="Image 2" descr="preencoded.png"/>
          <p:cNvPicPr/>
          <p:nvPr/>
        </p:nvPicPr>
        <p:blipFill>
          <a:blip r:embed="rId3"/>
          <a:stretch/>
        </p:blipFill>
        <p:spPr>
          <a:xfrm>
            <a:off x="308880" y="2725200"/>
            <a:ext cx="4868640" cy="2779200"/>
          </a:xfrm>
          <a:prstGeom prst="rect">
            <a:avLst/>
          </a:prstGeom>
          <a:ln w="0">
            <a:noFill/>
          </a:ln>
        </p:spPr>
      </p:pic>
      <p:sp>
        <p:nvSpPr>
          <p:cNvPr id="47" name="Text 1"/>
          <p:cNvSpPr/>
          <p:nvPr/>
        </p:nvSpPr>
        <p:spPr>
          <a:xfrm>
            <a:off x="6228000" y="438480"/>
            <a:ext cx="8460000" cy="3361320"/>
          </a:xfrm>
          <a:prstGeom prst="rect">
            <a:avLst/>
          </a:prstGeom>
          <a:noFill/>
          <a:ln w="0">
            <a:noFill/>
          </a:ln>
        </p:spPr>
        <p:style>
          <a:lnRef idx="0"/>
          <a:fillRef idx="0"/>
          <a:effectRef idx="0"/>
          <a:fontRef idx="minor"/>
        </p:style>
        <p:txBody>
          <a:bodyPr lIns="0" rIns="0" tIns="0" bIns="0" anchor="t">
            <a:noAutofit/>
          </a:bodyPr>
          <a:p>
            <a:pPr>
              <a:lnSpc>
                <a:spcPts val="8799"/>
              </a:lnSpc>
              <a:buNone/>
              <a:tabLst>
                <a:tab algn="l" pos="0"/>
              </a:tabLst>
            </a:pPr>
            <a:r>
              <a:rPr b="1" lang="en-US" sz="7050" spc="-1" strike="noStrike">
                <a:solidFill>
                  <a:srgbClr val="7068f4"/>
                </a:solidFill>
                <a:latin typeface="Barlow"/>
                <a:ea typeface="Barlow"/>
              </a:rPr>
              <a:t>Telecom Customer Churn Prediction</a:t>
            </a:r>
            <a:endParaRPr b="0" lang="en-IN" sz="7050" spc="-1" strike="noStrike">
              <a:latin typeface="Arial"/>
            </a:endParaRPr>
          </a:p>
        </p:txBody>
      </p:sp>
      <p:sp>
        <p:nvSpPr>
          <p:cNvPr id="48" name="Text 2"/>
          <p:cNvSpPr/>
          <p:nvPr/>
        </p:nvSpPr>
        <p:spPr>
          <a:xfrm>
            <a:off x="6350400" y="4350600"/>
            <a:ext cx="7415640" cy="19749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This presentation explores the challenge of predicting telecom customer churn using various machine learning models. We delve into the data preprocessing, model training and evaluation, and finally, present the chosen model's performance and insights.</a:t>
            </a:r>
            <a:endParaRPr b="0" lang="en-IN" sz="1900" spc="-1" strike="noStrike">
              <a:latin typeface="Arial"/>
            </a:endParaRPr>
          </a:p>
        </p:txBody>
      </p:sp>
      <p:sp>
        <p:nvSpPr>
          <p:cNvPr id="49" name="Shape 3"/>
          <p:cNvSpPr/>
          <p:nvPr/>
        </p:nvSpPr>
        <p:spPr>
          <a:xfrm>
            <a:off x="6350400" y="6909840"/>
            <a:ext cx="394560" cy="394560"/>
          </a:xfrm>
          <a:prstGeom prst="roundRect">
            <a:avLst>
              <a:gd name="adj" fmla="val 23151155"/>
            </a:avLst>
          </a:prstGeom>
          <a:noFill/>
          <a:ln w="7620">
            <a:solidFill>
              <a:srgbClr val="ffffff"/>
            </a:solidFill>
            <a:round/>
          </a:ln>
        </p:spPr>
        <p:style>
          <a:lnRef idx="0"/>
          <a:fillRef idx="0"/>
          <a:effectRef idx="0"/>
          <a:fontRef idx="minor"/>
        </p:style>
      </p:sp>
      <p:sp>
        <p:nvSpPr>
          <p:cNvPr id="50" name="Text 4"/>
          <p:cNvSpPr/>
          <p:nvPr/>
        </p:nvSpPr>
        <p:spPr>
          <a:xfrm>
            <a:off x="6364800" y="6855480"/>
            <a:ext cx="3387240" cy="431640"/>
          </a:xfrm>
          <a:prstGeom prst="rect">
            <a:avLst/>
          </a:prstGeom>
          <a:noFill/>
          <a:ln w="0">
            <a:noFill/>
          </a:ln>
        </p:spPr>
        <p:style>
          <a:lnRef idx="0"/>
          <a:fillRef idx="0"/>
          <a:effectRef idx="0"/>
          <a:fontRef idx="minor"/>
        </p:style>
        <p:txBody>
          <a:bodyPr wrap="none" lIns="0" rIns="0" tIns="0" bIns="0" anchor="t">
            <a:noAutofit/>
          </a:bodyPr>
          <a:p>
            <a:pPr>
              <a:lnSpc>
                <a:spcPts val="3399"/>
              </a:lnSpc>
              <a:buNone/>
              <a:tabLst>
                <a:tab algn="l" pos="0"/>
              </a:tabLst>
            </a:pPr>
            <a:r>
              <a:rPr b="1" lang="en-US" sz="2400" spc="-1" strike="noStrike">
                <a:solidFill>
                  <a:srgbClr val="272525"/>
                </a:solidFill>
                <a:latin typeface="Montserrat"/>
                <a:ea typeface="Montserrat"/>
              </a:rPr>
              <a:t>By Shivam Vishwakarma</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Image 0" descr="preencoded.png"/>
          <p:cNvPicPr/>
          <p:nvPr/>
        </p:nvPicPr>
        <p:blipFill>
          <a:blip r:embed="rId1"/>
          <a:stretch/>
        </p:blipFill>
        <p:spPr>
          <a:xfrm>
            <a:off x="0" y="0"/>
            <a:ext cx="14630040" cy="8229240"/>
          </a:xfrm>
          <a:prstGeom prst="rect">
            <a:avLst/>
          </a:prstGeom>
          <a:ln w="0">
            <a:noFill/>
          </a:ln>
        </p:spPr>
      </p:pic>
      <p:pic>
        <p:nvPicPr>
          <p:cNvPr id="52" name="Image 1" descr="preencoded.png"/>
          <p:cNvPicPr/>
          <p:nvPr/>
        </p:nvPicPr>
        <p:blipFill>
          <a:blip r:embed="rId2"/>
          <a:stretch/>
        </p:blipFill>
        <p:spPr>
          <a:xfrm>
            <a:off x="9144000" y="0"/>
            <a:ext cx="5486040" cy="8229240"/>
          </a:xfrm>
          <a:prstGeom prst="rect">
            <a:avLst/>
          </a:prstGeom>
          <a:ln w="0">
            <a:noFill/>
          </a:ln>
        </p:spPr>
      </p:pic>
      <p:pic>
        <p:nvPicPr>
          <p:cNvPr id="53" name="Image 2" descr="preencoded.png"/>
          <p:cNvPicPr/>
          <p:nvPr/>
        </p:nvPicPr>
        <p:blipFill>
          <a:blip r:embed="rId3"/>
          <a:stretch/>
        </p:blipFill>
        <p:spPr>
          <a:xfrm>
            <a:off x="9384480" y="1470240"/>
            <a:ext cx="5005080" cy="5288760"/>
          </a:xfrm>
          <a:prstGeom prst="rect">
            <a:avLst/>
          </a:prstGeom>
          <a:ln w="0">
            <a:noFill/>
          </a:ln>
        </p:spPr>
      </p:pic>
      <p:sp>
        <p:nvSpPr>
          <p:cNvPr id="54" name="Text 1"/>
          <p:cNvSpPr/>
          <p:nvPr/>
        </p:nvSpPr>
        <p:spPr>
          <a:xfrm>
            <a:off x="673200" y="992520"/>
            <a:ext cx="5062320" cy="632520"/>
          </a:xfrm>
          <a:prstGeom prst="rect">
            <a:avLst/>
          </a:prstGeom>
          <a:noFill/>
          <a:ln w="0">
            <a:noFill/>
          </a:ln>
        </p:spPr>
        <p:style>
          <a:lnRef idx="0"/>
          <a:fillRef idx="0"/>
          <a:effectRef idx="0"/>
          <a:fontRef idx="minor"/>
        </p:style>
        <p:txBody>
          <a:bodyPr wrap="none" lIns="0" rIns="0" tIns="0" bIns="0" anchor="t">
            <a:noAutofit/>
          </a:bodyPr>
          <a:p>
            <a:pPr>
              <a:lnSpc>
                <a:spcPts val="4949"/>
              </a:lnSpc>
              <a:buNone/>
              <a:tabLst>
                <a:tab algn="l" pos="0"/>
              </a:tabLst>
            </a:pPr>
            <a:r>
              <a:rPr b="1" lang="en-US" sz="3950" spc="-1" strike="noStrike">
                <a:solidFill>
                  <a:srgbClr val="7068f4"/>
                </a:solidFill>
                <a:latin typeface="Barlow"/>
                <a:ea typeface="Barlow"/>
              </a:rPr>
              <a:t>Project Overview</a:t>
            </a:r>
            <a:endParaRPr b="0" lang="en-IN" sz="3950" spc="-1" strike="noStrike">
              <a:latin typeface="Arial"/>
            </a:endParaRPr>
          </a:p>
        </p:txBody>
      </p:sp>
      <p:sp>
        <p:nvSpPr>
          <p:cNvPr id="55" name="Shape 2"/>
          <p:cNvSpPr/>
          <p:nvPr/>
        </p:nvSpPr>
        <p:spPr>
          <a:xfrm>
            <a:off x="673200" y="2130120"/>
            <a:ext cx="432360" cy="432360"/>
          </a:xfrm>
          <a:prstGeom prst="roundRect">
            <a:avLst>
              <a:gd name="adj" fmla="val 40006"/>
            </a:avLst>
          </a:prstGeom>
          <a:solidFill>
            <a:srgbClr val="eeeff5"/>
          </a:solidFill>
          <a:ln w="0">
            <a:noFill/>
          </a:ln>
        </p:spPr>
        <p:style>
          <a:lnRef idx="0"/>
          <a:fillRef idx="0"/>
          <a:effectRef idx="0"/>
          <a:fontRef idx="minor"/>
        </p:style>
      </p:sp>
      <p:sp>
        <p:nvSpPr>
          <p:cNvPr id="56" name="Text 3"/>
          <p:cNvSpPr/>
          <p:nvPr/>
        </p:nvSpPr>
        <p:spPr>
          <a:xfrm>
            <a:off x="835920" y="2194560"/>
            <a:ext cx="10728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buNone/>
              <a:tabLst>
                <a:tab algn="l" pos="0"/>
              </a:tabLst>
            </a:pPr>
            <a:r>
              <a:rPr b="1" lang="en-US" sz="2350" spc="-1" strike="noStrike">
                <a:solidFill>
                  <a:srgbClr val="272525"/>
                </a:solidFill>
                <a:latin typeface="Barlow"/>
                <a:ea typeface="Barlow"/>
              </a:rPr>
              <a:t>1</a:t>
            </a:r>
            <a:endParaRPr b="0" lang="en-IN" sz="2350" spc="-1" strike="noStrike">
              <a:latin typeface="Arial"/>
            </a:endParaRPr>
          </a:p>
        </p:txBody>
      </p:sp>
      <p:sp>
        <p:nvSpPr>
          <p:cNvPr id="57" name="Text 4"/>
          <p:cNvSpPr/>
          <p:nvPr/>
        </p:nvSpPr>
        <p:spPr>
          <a:xfrm>
            <a:off x="1298520" y="2130120"/>
            <a:ext cx="2530800" cy="31608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1" lang="en-US" sz="1950" spc="-1" strike="noStrike">
                <a:solidFill>
                  <a:srgbClr val="272525"/>
                </a:solidFill>
                <a:latin typeface="Barlow"/>
                <a:ea typeface="Barlow"/>
              </a:rPr>
              <a:t>Objective</a:t>
            </a:r>
            <a:endParaRPr b="0" lang="en-IN" sz="1950" spc="-1" strike="noStrike">
              <a:latin typeface="Arial"/>
            </a:endParaRPr>
          </a:p>
        </p:txBody>
      </p:sp>
      <p:sp>
        <p:nvSpPr>
          <p:cNvPr id="58" name="Text 5"/>
          <p:cNvSpPr/>
          <p:nvPr/>
        </p:nvSpPr>
        <p:spPr>
          <a:xfrm>
            <a:off x="1298520" y="2561760"/>
            <a:ext cx="7171920" cy="307440"/>
          </a:xfrm>
          <a:prstGeom prst="rect">
            <a:avLst/>
          </a:prstGeom>
          <a:noFill/>
          <a:ln w="0">
            <a:noFill/>
          </a:ln>
        </p:spPr>
        <p:style>
          <a:lnRef idx="0"/>
          <a:fillRef idx="0"/>
          <a:effectRef idx="0"/>
          <a:fontRef idx="minor"/>
        </p:style>
        <p:txBody>
          <a:bodyPr wrap="none" lIns="0" rIns="0" tIns="0" bIns="0" anchor="t">
            <a:noAutofit/>
          </a:bodyPr>
          <a:p>
            <a:pPr>
              <a:lnSpc>
                <a:spcPts val="2401"/>
              </a:lnSpc>
              <a:buNone/>
              <a:tabLst>
                <a:tab algn="l" pos="0"/>
              </a:tabLst>
            </a:pPr>
            <a:r>
              <a:rPr b="0" lang="en-US" sz="1500" spc="-1" strike="noStrike">
                <a:solidFill>
                  <a:srgbClr val="272525"/>
                </a:solidFill>
                <a:latin typeface="Montserrat"/>
                <a:ea typeface="Montserrat"/>
              </a:rPr>
              <a:t>Predict customer churn with high accuracy using machine learning.</a:t>
            </a:r>
            <a:endParaRPr b="0" lang="en-IN" sz="1500" spc="-1" strike="noStrike">
              <a:latin typeface="Arial"/>
            </a:endParaRPr>
          </a:p>
        </p:txBody>
      </p:sp>
      <p:sp>
        <p:nvSpPr>
          <p:cNvPr id="59" name="Shape 6"/>
          <p:cNvSpPr/>
          <p:nvPr/>
        </p:nvSpPr>
        <p:spPr>
          <a:xfrm>
            <a:off x="673200" y="3278160"/>
            <a:ext cx="432360" cy="432360"/>
          </a:xfrm>
          <a:prstGeom prst="roundRect">
            <a:avLst>
              <a:gd name="adj" fmla="val 40006"/>
            </a:avLst>
          </a:prstGeom>
          <a:solidFill>
            <a:srgbClr val="eeeff5"/>
          </a:solidFill>
          <a:ln w="0">
            <a:noFill/>
          </a:ln>
        </p:spPr>
        <p:style>
          <a:lnRef idx="0"/>
          <a:fillRef idx="0"/>
          <a:effectRef idx="0"/>
          <a:fontRef idx="minor"/>
        </p:style>
      </p:sp>
      <p:sp>
        <p:nvSpPr>
          <p:cNvPr id="60" name="Text 7"/>
          <p:cNvSpPr/>
          <p:nvPr/>
        </p:nvSpPr>
        <p:spPr>
          <a:xfrm>
            <a:off x="804600" y="3342600"/>
            <a:ext cx="16992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buNone/>
              <a:tabLst>
                <a:tab algn="l" pos="0"/>
              </a:tabLst>
            </a:pPr>
            <a:r>
              <a:rPr b="1" lang="en-US" sz="2350" spc="-1" strike="noStrike">
                <a:solidFill>
                  <a:srgbClr val="272525"/>
                </a:solidFill>
                <a:latin typeface="Barlow"/>
                <a:ea typeface="Barlow"/>
              </a:rPr>
              <a:t>2</a:t>
            </a:r>
            <a:endParaRPr b="0" lang="en-IN" sz="2350" spc="-1" strike="noStrike">
              <a:latin typeface="Arial"/>
            </a:endParaRPr>
          </a:p>
        </p:txBody>
      </p:sp>
      <p:sp>
        <p:nvSpPr>
          <p:cNvPr id="61" name="Text 8"/>
          <p:cNvSpPr/>
          <p:nvPr/>
        </p:nvSpPr>
        <p:spPr>
          <a:xfrm>
            <a:off x="1298520" y="3278160"/>
            <a:ext cx="2530800" cy="31608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1" lang="en-US" sz="1950" spc="-1" strike="noStrike">
                <a:solidFill>
                  <a:srgbClr val="272525"/>
                </a:solidFill>
                <a:latin typeface="Barlow"/>
                <a:ea typeface="Barlow"/>
              </a:rPr>
              <a:t>Dataset</a:t>
            </a:r>
            <a:endParaRPr b="0" lang="en-IN" sz="1950" spc="-1" strike="noStrike">
              <a:latin typeface="Arial"/>
            </a:endParaRPr>
          </a:p>
        </p:txBody>
      </p:sp>
      <p:sp>
        <p:nvSpPr>
          <p:cNvPr id="62" name="Text 9"/>
          <p:cNvSpPr/>
          <p:nvPr/>
        </p:nvSpPr>
        <p:spPr>
          <a:xfrm>
            <a:off x="1298520" y="3709800"/>
            <a:ext cx="7171920" cy="615240"/>
          </a:xfrm>
          <a:prstGeom prst="rect">
            <a:avLst/>
          </a:prstGeom>
          <a:noFill/>
          <a:ln w="0">
            <a:noFill/>
          </a:ln>
        </p:spPr>
        <p:style>
          <a:lnRef idx="0"/>
          <a:fillRef idx="0"/>
          <a:effectRef idx="0"/>
          <a:fontRef idx="minor"/>
        </p:style>
        <p:txBody>
          <a:bodyPr lIns="0" rIns="0" tIns="0" bIns="0" anchor="t">
            <a:noAutofit/>
          </a:bodyPr>
          <a:p>
            <a:pPr>
              <a:lnSpc>
                <a:spcPts val="2401"/>
              </a:lnSpc>
              <a:buNone/>
              <a:tabLst>
                <a:tab algn="l" pos="0"/>
              </a:tabLst>
            </a:pPr>
            <a:r>
              <a:rPr b="0" lang="en-US" sz="1500" spc="-1" strike="noStrike">
                <a:solidFill>
                  <a:srgbClr val="272525"/>
                </a:solidFill>
                <a:latin typeface="Montserrat"/>
                <a:ea typeface="Montserrat"/>
              </a:rPr>
              <a:t>L</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v</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r</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g</a:t>
            </a:r>
            <a:r>
              <a:rPr b="0" lang="en-US" sz="1500" spc="-1" strike="noStrike">
                <a:solidFill>
                  <a:srgbClr val="272525"/>
                </a:solidFill>
                <a:latin typeface="Montserrat"/>
                <a:ea typeface="Montserrat"/>
              </a:rPr>
              <a:t>i</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g </a:t>
            </a:r>
            <a:r>
              <a:rPr b="0" lang="en-US" sz="1500" spc="-1" strike="noStrike">
                <a:solidFill>
                  <a:srgbClr val="272525"/>
                </a:solidFill>
                <a:latin typeface="Montserrat"/>
                <a:ea typeface="Montserrat"/>
              </a:rPr>
              <a:t>a </a:t>
            </a:r>
            <a:r>
              <a:rPr b="0" lang="en-US" sz="1500" spc="-1" strike="noStrike">
                <a:solidFill>
                  <a:srgbClr val="272525"/>
                </a:solidFill>
                <a:latin typeface="Montserrat"/>
                <a:ea typeface="Montserrat"/>
              </a:rPr>
              <a:t>c</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m</a:t>
            </a:r>
            <a:r>
              <a:rPr b="0" lang="en-US" sz="1500" spc="-1" strike="noStrike">
                <a:solidFill>
                  <a:srgbClr val="272525"/>
                </a:solidFill>
                <a:latin typeface="Montserrat"/>
                <a:ea typeface="Montserrat"/>
              </a:rPr>
              <a:t>p</a:t>
            </a:r>
            <a:r>
              <a:rPr b="0" lang="en-US" sz="1500" spc="-1" strike="noStrike">
                <a:solidFill>
                  <a:srgbClr val="272525"/>
                </a:solidFill>
                <a:latin typeface="Montserrat"/>
                <a:ea typeface="Montserrat"/>
              </a:rPr>
              <a:t>r</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h</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s</a:t>
            </a:r>
            <a:r>
              <a:rPr b="0" lang="en-US" sz="1500" spc="-1" strike="noStrike">
                <a:solidFill>
                  <a:srgbClr val="272525"/>
                </a:solidFill>
                <a:latin typeface="Montserrat"/>
                <a:ea typeface="Montserrat"/>
              </a:rPr>
              <a:t>i</a:t>
            </a:r>
            <a:r>
              <a:rPr b="0" lang="en-US" sz="1500" spc="-1" strike="noStrike">
                <a:solidFill>
                  <a:srgbClr val="272525"/>
                </a:solidFill>
                <a:latin typeface="Montserrat"/>
                <a:ea typeface="Montserrat"/>
              </a:rPr>
              <a:t>v</a:t>
            </a:r>
            <a:r>
              <a:rPr b="0" lang="en-US" sz="1500" spc="-1" strike="noStrike">
                <a:solidFill>
                  <a:srgbClr val="272525"/>
                </a:solidFill>
                <a:latin typeface="Montserrat"/>
                <a:ea typeface="Montserrat"/>
              </a:rPr>
              <a:t>e </a:t>
            </a:r>
            <a:r>
              <a:rPr b="0" lang="en-US" sz="1500" spc="-1" strike="noStrike">
                <a:solidFill>
                  <a:srgbClr val="272525"/>
                </a:solidFill>
                <a:latin typeface="Montserrat"/>
                <a:ea typeface="Montserrat"/>
              </a:rPr>
              <a:t>t</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l</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c</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m</a:t>
            </a:r>
            <a:r>
              <a:rPr b="0" lang="en-US" sz="1500" spc="-1" strike="noStrike">
                <a:solidFill>
                  <a:srgbClr val="272525"/>
                </a:solidFill>
                <a:latin typeface="Montserrat"/>
                <a:ea typeface="Montserrat"/>
              </a:rPr>
              <a:t> </a:t>
            </a:r>
            <a:r>
              <a:rPr b="0" lang="en-US" sz="1500" spc="-1" strike="noStrike">
                <a:solidFill>
                  <a:srgbClr val="272525"/>
                </a:solidFill>
                <a:latin typeface="Montserrat"/>
                <a:ea typeface="Montserrat"/>
              </a:rPr>
              <a:t>c</a:t>
            </a:r>
            <a:r>
              <a:rPr b="0" lang="en-US" sz="1500" spc="-1" strike="noStrike">
                <a:solidFill>
                  <a:srgbClr val="272525"/>
                </a:solidFill>
                <a:latin typeface="Montserrat"/>
                <a:ea typeface="Montserrat"/>
              </a:rPr>
              <a:t>u</a:t>
            </a:r>
            <a:r>
              <a:rPr b="0" lang="en-US" sz="1500" spc="-1" strike="noStrike">
                <a:solidFill>
                  <a:srgbClr val="272525"/>
                </a:solidFill>
                <a:latin typeface="Montserrat"/>
                <a:ea typeface="Montserrat"/>
              </a:rPr>
              <a:t>s</a:t>
            </a:r>
            <a:r>
              <a:rPr b="0" lang="en-US" sz="1500" spc="-1" strike="noStrike">
                <a:solidFill>
                  <a:srgbClr val="272525"/>
                </a:solidFill>
                <a:latin typeface="Montserrat"/>
                <a:ea typeface="Montserrat"/>
              </a:rPr>
              <a:t>t</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m</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r </a:t>
            </a:r>
            <a:r>
              <a:rPr b="0" lang="en-US" sz="1500" spc="-1" strike="noStrike">
                <a:solidFill>
                  <a:srgbClr val="272525"/>
                </a:solidFill>
                <a:latin typeface="Montserrat"/>
                <a:ea typeface="Montserrat"/>
              </a:rPr>
              <a:t>c</a:t>
            </a:r>
            <a:r>
              <a:rPr b="0" lang="en-US" sz="1500" spc="-1" strike="noStrike">
                <a:solidFill>
                  <a:srgbClr val="272525"/>
                </a:solidFill>
                <a:latin typeface="Montserrat"/>
                <a:ea typeface="Montserrat"/>
              </a:rPr>
              <a:t>h</a:t>
            </a:r>
            <a:r>
              <a:rPr b="0" lang="en-US" sz="1500" spc="-1" strike="noStrike">
                <a:solidFill>
                  <a:srgbClr val="272525"/>
                </a:solidFill>
                <a:latin typeface="Montserrat"/>
                <a:ea typeface="Montserrat"/>
              </a:rPr>
              <a:t>u</a:t>
            </a:r>
            <a:r>
              <a:rPr b="0" lang="en-US" sz="1500" spc="-1" strike="noStrike">
                <a:solidFill>
                  <a:srgbClr val="272525"/>
                </a:solidFill>
                <a:latin typeface="Montserrat"/>
                <a:ea typeface="Montserrat"/>
              </a:rPr>
              <a:t>r</a:t>
            </a:r>
            <a:r>
              <a:rPr b="0" lang="en-US" sz="1500" spc="-1" strike="noStrike">
                <a:solidFill>
                  <a:srgbClr val="272525"/>
                </a:solidFill>
                <a:latin typeface="Montserrat"/>
                <a:ea typeface="Montserrat"/>
              </a:rPr>
              <a:t>n </a:t>
            </a:r>
            <a:r>
              <a:rPr b="0" lang="en-US" sz="1500" spc="-1" strike="noStrike">
                <a:solidFill>
                  <a:srgbClr val="272525"/>
                </a:solidFill>
                <a:latin typeface="Montserrat"/>
                <a:ea typeface="Montserrat"/>
              </a:rPr>
              <a:t>d</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t</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s</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t </a:t>
            </a:r>
            <a:r>
              <a:rPr b="0" lang="en-US" sz="1500" spc="-1" strike="noStrike">
                <a:solidFill>
                  <a:srgbClr val="272525"/>
                </a:solidFill>
                <a:latin typeface="Montserrat"/>
                <a:ea typeface="Montserrat"/>
              </a:rPr>
              <a:t>f</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r </a:t>
            </a:r>
            <a:r>
              <a:rPr b="0" lang="en-US" sz="1500" spc="-1" strike="noStrike">
                <a:solidFill>
                  <a:srgbClr val="272525"/>
                </a:solidFill>
                <a:latin typeface="Montserrat"/>
                <a:ea typeface="Montserrat"/>
              </a:rPr>
              <a:t>m</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d</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l </a:t>
            </a:r>
            <a:r>
              <a:rPr b="0" lang="en-US" sz="1500" spc="-1" strike="noStrike">
                <a:solidFill>
                  <a:srgbClr val="272525"/>
                </a:solidFill>
                <a:latin typeface="Montserrat"/>
                <a:ea typeface="Montserrat"/>
              </a:rPr>
              <a:t>t</a:t>
            </a:r>
            <a:r>
              <a:rPr b="0" lang="en-US" sz="1500" spc="-1" strike="noStrike">
                <a:solidFill>
                  <a:srgbClr val="272525"/>
                </a:solidFill>
                <a:latin typeface="Montserrat"/>
                <a:ea typeface="Montserrat"/>
              </a:rPr>
              <a:t>r</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i</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i</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g </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d </a:t>
            </a:r>
            <a:r>
              <a:rPr b="0" lang="en-US" sz="1500" spc="-1" strike="noStrike">
                <a:solidFill>
                  <a:srgbClr val="272525"/>
                </a:solidFill>
                <a:latin typeface="Montserrat"/>
                <a:ea typeface="Montserrat"/>
              </a:rPr>
              <a:t>e</a:t>
            </a:r>
            <a:r>
              <a:rPr b="0" lang="en-US" sz="1500" spc="-1" strike="noStrike">
                <a:solidFill>
                  <a:srgbClr val="272525"/>
                </a:solidFill>
                <a:latin typeface="Montserrat"/>
                <a:ea typeface="Montserrat"/>
              </a:rPr>
              <a:t>v</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l</a:t>
            </a:r>
            <a:r>
              <a:rPr b="0" lang="en-US" sz="1500" spc="-1" strike="noStrike">
                <a:solidFill>
                  <a:srgbClr val="272525"/>
                </a:solidFill>
                <a:latin typeface="Montserrat"/>
                <a:ea typeface="Montserrat"/>
              </a:rPr>
              <a:t>u</a:t>
            </a:r>
            <a:r>
              <a:rPr b="0" lang="en-US" sz="1500" spc="-1" strike="noStrike">
                <a:solidFill>
                  <a:srgbClr val="272525"/>
                </a:solidFill>
                <a:latin typeface="Montserrat"/>
                <a:ea typeface="Montserrat"/>
              </a:rPr>
              <a:t>a</a:t>
            </a:r>
            <a:r>
              <a:rPr b="0" lang="en-US" sz="1500" spc="-1" strike="noStrike">
                <a:solidFill>
                  <a:srgbClr val="272525"/>
                </a:solidFill>
                <a:latin typeface="Montserrat"/>
                <a:ea typeface="Montserrat"/>
              </a:rPr>
              <a:t>ti</a:t>
            </a:r>
            <a:r>
              <a:rPr b="0" lang="en-US" sz="1500" spc="-1" strike="noStrike">
                <a:solidFill>
                  <a:srgbClr val="272525"/>
                </a:solidFill>
                <a:latin typeface="Montserrat"/>
                <a:ea typeface="Montserrat"/>
              </a:rPr>
              <a:t>o</a:t>
            </a:r>
            <a:r>
              <a:rPr b="0" lang="en-US" sz="1500" spc="-1" strike="noStrike">
                <a:solidFill>
                  <a:srgbClr val="272525"/>
                </a:solidFill>
                <a:latin typeface="Montserrat"/>
                <a:ea typeface="Montserrat"/>
              </a:rPr>
              <a:t>n</a:t>
            </a:r>
            <a:r>
              <a:rPr b="0" lang="en-US" sz="1500" spc="-1" strike="noStrike">
                <a:solidFill>
                  <a:srgbClr val="272525"/>
                </a:solidFill>
                <a:latin typeface="Montserrat"/>
                <a:ea typeface="Montserrat"/>
              </a:rPr>
              <a:t>.</a:t>
            </a:r>
            <a:endParaRPr b="0" lang="en-IN" sz="1500" spc="-1" strike="noStrike">
              <a:latin typeface="Arial"/>
            </a:endParaRPr>
          </a:p>
        </p:txBody>
      </p:sp>
      <p:sp>
        <p:nvSpPr>
          <p:cNvPr id="63" name="Shape 10"/>
          <p:cNvSpPr/>
          <p:nvPr/>
        </p:nvSpPr>
        <p:spPr>
          <a:xfrm>
            <a:off x="673200" y="4734000"/>
            <a:ext cx="432360" cy="432360"/>
          </a:xfrm>
          <a:prstGeom prst="roundRect">
            <a:avLst>
              <a:gd name="adj" fmla="val 40006"/>
            </a:avLst>
          </a:prstGeom>
          <a:solidFill>
            <a:srgbClr val="eeeff5"/>
          </a:solidFill>
          <a:ln w="0">
            <a:noFill/>
          </a:ln>
        </p:spPr>
        <p:style>
          <a:lnRef idx="0"/>
          <a:fillRef idx="0"/>
          <a:effectRef idx="0"/>
          <a:fontRef idx="minor"/>
        </p:style>
      </p:sp>
      <p:sp>
        <p:nvSpPr>
          <p:cNvPr id="64" name="Text 11"/>
          <p:cNvSpPr/>
          <p:nvPr/>
        </p:nvSpPr>
        <p:spPr>
          <a:xfrm>
            <a:off x="807480" y="4798440"/>
            <a:ext cx="16380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buNone/>
              <a:tabLst>
                <a:tab algn="l" pos="0"/>
              </a:tabLst>
            </a:pPr>
            <a:r>
              <a:rPr b="1" lang="en-US" sz="2350" spc="-1" strike="noStrike">
                <a:solidFill>
                  <a:srgbClr val="272525"/>
                </a:solidFill>
                <a:latin typeface="Barlow"/>
                <a:ea typeface="Barlow"/>
              </a:rPr>
              <a:t>3</a:t>
            </a:r>
            <a:endParaRPr b="0" lang="en-IN" sz="2350" spc="-1" strike="noStrike">
              <a:latin typeface="Arial"/>
            </a:endParaRPr>
          </a:p>
        </p:txBody>
      </p:sp>
      <p:sp>
        <p:nvSpPr>
          <p:cNvPr id="65" name="Text 12"/>
          <p:cNvSpPr/>
          <p:nvPr/>
        </p:nvSpPr>
        <p:spPr>
          <a:xfrm>
            <a:off x="1298520" y="4734000"/>
            <a:ext cx="2530800" cy="31608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1" lang="en-US" sz="1950" spc="-1" strike="noStrike">
                <a:solidFill>
                  <a:srgbClr val="272525"/>
                </a:solidFill>
                <a:latin typeface="Barlow"/>
                <a:ea typeface="Barlow"/>
              </a:rPr>
              <a:t>Models Evaluated</a:t>
            </a:r>
            <a:endParaRPr b="0" lang="en-IN" sz="1950" spc="-1" strike="noStrike">
              <a:latin typeface="Arial"/>
            </a:endParaRPr>
          </a:p>
        </p:txBody>
      </p:sp>
      <p:sp>
        <p:nvSpPr>
          <p:cNvPr id="66" name="Text 13"/>
          <p:cNvSpPr/>
          <p:nvPr/>
        </p:nvSpPr>
        <p:spPr>
          <a:xfrm>
            <a:off x="1298520" y="5165640"/>
            <a:ext cx="7171920" cy="615240"/>
          </a:xfrm>
          <a:prstGeom prst="rect">
            <a:avLst/>
          </a:prstGeom>
          <a:noFill/>
          <a:ln w="0">
            <a:noFill/>
          </a:ln>
        </p:spPr>
        <p:style>
          <a:lnRef idx="0"/>
          <a:fillRef idx="0"/>
          <a:effectRef idx="0"/>
          <a:fontRef idx="minor"/>
        </p:style>
        <p:txBody>
          <a:bodyPr lIns="0" rIns="0" tIns="0" bIns="0" anchor="t">
            <a:noAutofit/>
          </a:bodyPr>
          <a:p>
            <a:pPr>
              <a:lnSpc>
                <a:spcPts val="2401"/>
              </a:lnSpc>
              <a:buNone/>
              <a:tabLst>
                <a:tab algn="l" pos="0"/>
              </a:tabLst>
            </a:pPr>
            <a:r>
              <a:rPr b="0" lang="en-US" sz="1500" spc="-1" strike="noStrike">
                <a:solidFill>
                  <a:srgbClr val="272525"/>
                </a:solidFill>
                <a:latin typeface="Montserrat"/>
                <a:ea typeface="Montserrat"/>
              </a:rPr>
              <a:t>Four prominent machine learning models were evaluated: Logistic Regression, Support Vector Machine, Naive Bayes, and Random Forest.</a:t>
            </a:r>
            <a:endParaRPr b="0" lang="en-IN" sz="1500" spc="-1" strike="noStrike">
              <a:latin typeface="Arial"/>
            </a:endParaRPr>
          </a:p>
        </p:txBody>
      </p:sp>
      <p:sp>
        <p:nvSpPr>
          <p:cNvPr id="67" name="Shape 14"/>
          <p:cNvSpPr/>
          <p:nvPr/>
        </p:nvSpPr>
        <p:spPr>
          <a:xfrm>
            <a:off x="673200" y="6189840"/>
            <a:ext cx="432360" cy="432360"/>
          </a:xfrm>
          <a:prstGeom prst="roundRect">
            <a:avLst>
              <a:gd name="adj" fmla="val 40006"/>
            </a:avLst>
          </a:prstGeom>
          <a:solidFill>
            <a:srgbClr val="eeeff5"/>
          </a:solidFill>
          <a:ln w="0">
            <a:noFill/>
          </a:ln>
        </p:spPr>
        <p:style>
          <a:lnRef idx="0"/>
          <a:fillRef idx="0"/>
          <a:effectRef idx="0"/>
          <a:fontRef idx="minor"/>
        </p:style>
      </p:sp>
      <p:sp>
        <p:nvSpPr>
          <p:cNvPr id="68" name="Text 15"/>
          <p:cNvSpPr/>
          <p:nvPr/>
        </p:nvSpPr>
        <p:spPr>
          <a:xfrm>
            <a:off x="797760" y="6254640"/>
            <a:ext cx="183600" cy="303480"/>
          </a:xfrm>
          <a:prstGeom prst="rect">
            <a:avLst/>
          </a:prstGeom>
          <a:noFill/>
          <a:ln w="0">
            <a:noFill/>
          </a:ln>
        </p:spPr>
        <p:style>
          <a:lnRef idx="0"/>
          <a:fillRef idx="0"/>
          <a:effectRef idx="0"/>
          <a:fontRef idx="minor"/>
        </p:style>
        <p:txBody>
          <a:bodyPr wrap="none" lIns="0" rIns="0" tIns="0" bIns="0" anchor="t">
            <a:noAutofit/>
          </a:bodyPr>
          <a:p>
            <a:pPr algn="ctr">
              <a:lnSpc>
                <a:spcPts val="2350"/>
              </a:lnSpc>
              <a:buNone/>
              <a:tabLst>
                <a:tab algn="l" pos="0"/>
              </a:tabLst>
            </a:pPr>
            <a:r>
              <a:rPr b="1" lang="en-US" sz="2350" spc="-1" strike="noStrike">
                <a:solidFill>
                  <a:srgbClr val="272525"/>
                </a:solidFill>
                <a:latin typeface="Barlow"/>
                <a:ea typeface="Barlow"/>
              </a:rPr>
              <a:t>4</a:t>
            </a:r>
            <a:endParaRPr b="0" lang="en-IN" sz="2350" spc="-1" strike="noStrike">
              <a:latin typeface="Arial"/>
            </a:endParaRPr>
          </a:p>
        </p:txBody>
      </p:sp>
      <p:sp>
        <p:nvSpPr>
          <p:cNvPr id="69" name="Text 16"/>
          <p:cNvSpPr/>
          <p:nvPr/>
        </p:nvSpPr>
        <p:spPr>
          <a:xfrm>
            <a:off x="1298520" y="6189840"/>
            <a:ext cx="2530800" cy="31608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1" lang="en-US" sz="1950" spc="-1" strike="noStrike">
                <a:solidFill>
                  <a:srgbClr val="272525"/>
                </a:solidFill>
                <a:latin typeface="Barlow"/>
                <a:ea typeface="Barlow"/>
              </a:rPr>
              <a:t>C</a:t>
            </a:r>
            <a:r>
              <a:rPr b="1" lang="en-US" sz="1950" spc="-1" strike="noStrike">
                <a:solidFill>
                  <a:srgbClr val="272525"/>
                </a:solidFill>
                <a:latin typeface="Barlow"/>
                <a:ea typeface="Barlow"/>
              </a:rPr>
              <a:t>h</a:t>
            </a:r>
            <a:r>
              <a:rPr b="1" lang="en-US" sz="1950" spc="-1" strike="noStrike">
                <a:solidFill>
                  <a:srgbClr val="272525"/>
                </a:solidFill>
                <a:latin typeface="Barlow"/>
                <a:ea typeface="Barlow"/>
              </a:rPr>
              <a:t>o</a:t>
            </a:r>
            <a:r>
              <a:rPr b="1" lang="en-US" sz="1950" spc="-1" strike="noStrike">
                <a:solidFill>
                  <a:srgbClr val="272525"/>
                </a:solidFill>
                <a:latin typeface="Barlow"/>
                <a:ea typeface="Barlow"/>
              </a:rPr>
              <a:t>s</a:t>
            </a:r>
            <a:r>
              <a:rPr b="1" lang="en-US" sz="1950" spc="-1" strike="noStrike">
                <a:solidFill>
                  <a:srgbClr val="272525"/>
                </a:solidFill>
                <a:latin typeface="Barlow"/>
                <a:ea typeface="Barlow"/>
              </a:rPr>
              <a:t>e</a:t>
            </a:r>
            <a:r>
              <a:rPr b="1" lang="en-US" sz="1950" spc="-1" strike="noStrike">
                <a:solidFill>
                  <a:srgbClr val="272525"/>
                </a:solidFill>
                <a:latin typeface="Barlow"/>
                <a:ea typeface="Barlow"/>
              </a:rPr>
              <a:t>n </a:t>
            </a:r>
            <a:r>
              <a:rPr b="1" lang="en-US" sz="1950" spc="-1" strike="noStrike">
                <a:solidFill>
                  <a:srgbClr val="272525"/>
                </a:solidFill>
                <a:latin typeface="Barlow"/>
                <a:ea typeface="Barlow"/>
              </a:rPr>
              <a:t>M</a:t>
            </a:r>
            <a:r>
              <a:rPr b="1" lang="en-US" sz="1950" spc="-1" strike="noStrike">
                <a:solidFill>
                  <a:srgbClr val="272525"/>
                </a:solidFill>
                <a:latin typeface="Barlow"/>
                <a:ea typeface="Barlow"/>
              </a:rPr>
              <a:t>o</a:t>
            </a:r>
            <a:r>
              <a:rPr b="1" lang="en-US" sz="1950" spc="-1" strike="noStrike">
                <a:solidFill>
                  <a:srgbClr val="272525"/>
                </a:solidFill>
                <a:latin typeface="Barlow"/>
                <a:ea typeface="Barlow"/>
              </a:rPr>
              <a:t>d</a:t>
            </a:r>
            <a:r>
              <a:rPr b="1" lang="en-US" sz="1950" spc="-1" strike="noStrike">
                <a:solidFill>
                  <a:srgbClr val="272525"/>
                </a:solidFill>
                <a:latin typeface="Barlow"/>
                <a:ea typeface="Barlow"/>
              </a:rPr>
              <a:t>e</a:t>
            </a:r>
            <a:r>
              <a:rPr b="1" lang="en-US" sz="1950" spc="-1" strike="noStrike">
                <a:solidFill>
                  <a:srgbClr val="272525"/>
                </a:solidFill>
                <a:latin typeface="Barlow"/>
                <a:ea typeface="Barlow"/>
              </a:rPr>
              <a:t>l</a:t>
            </a:r>
            <a:endParaRPr b="0" lang="en-IN" sz="1950" spc="-1" strike="noStrike">
              <a:latin typeface="Arial"/>
            </a:endParaRPr>
          </a:p>
        </p:txBody>
      </p:sp>
      <p:sp>
        <p:nvSpPr>
          <p:cNvPr id="70" name="Text 17"/>
          <p:cNvSpPr/>
          <p:nvPr/>
        </p:nvSpPr>
        <p:spPr>
          <a:xfrm>
            <a:off x="1298520" y="6621840"/>
            <a:ext cx="7171920" cy="615240"/>
          </a:xfrm>
          <a:prstGeom prst="rect">
            <a:avLst/>
          </a:prstGeom>
          <a:noFill/>
          <a:ln w="0">
            <a:noFill/>
          </a:ln>
        </p:spPr>
        <p:style>
          <a:lnRef idx="0"/>
          <a:fillRef idx="0"/>
          <a:effectRef idx="0"/>
          <a:fontRef idx="minor"/>
        </p:style>
        <p:txBody>
          <a:bodyPr lIns="0" rIns="0" tIns="0" bIns="0" anchor="t">
            <a:noAutofit/>
          </a:bodyPr>
          <a:p>
            <a:pPr>
              <a:lnSpc>
                <a:spcPts val="2401"/>
              </a:lnSpc>
              <a:buNone/>
              <a:tabLst>
                <a:tab algn="l" pos="0"/>
              </a:tabLst>
            </a:pPr>
            <a:r>
              <a:rPr b="0" lang="en-US" sz="1500" spc="-1" strike="noStrike">
                <a:solidFill>
                  <a:srgbClr val="272525"/>
                </a:solidFill>
                <a:latin typeface="Montserrat"/>
                <a:ea typeface="Montserrat"/>
              </a:rPr>
              <a:t>Logistic Regression emerged as the chosen model based on its balanced performance across key metrics.</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Image 0" descr="preencoded.png"/>
          <p:cNvPicPr/>
          <p:nvPr/>
        </p:nvPicPr>
        <p:blipFill>
          <a:blip r:embed="rId1"/>
          <a:stretch/>
        </p:blipFill>
        <p:spPr>
          <a:xfrm>
            <a:off x="0" y="0"/>
            <a:ext cx="14630040" cy="8229240"/>
          </a:xfrm>
          <a:prstGeom prst="rect">
            <a:avLst/>
          </a:prstGeom>
          <a:ln w="0">
            <a:noFill/>
          </a:ln>
        </p:spPr>
      </p:pic>
      <p:pic>
        <p:nvPicPr>
          <p:cNvPr id="72" name="Image 1" descr="preencoded.png"/>
          <p:cNvPicPr/>
          <p:nvPr/>
        </p:nvPicPr>
        <p:blipFill>
          <a:blip r:embed="rId2"/>
          <a:stretch/>
        </p:blipFill>
        <p:spPr>
          <a:xfrm>
            <a:off x="0" y="0"/>
            <a:ext cx="5486040" cy="8229240"/>
          </a:xfrm>
          <a:prstGeom prst="rect">
            <a:avLst/>
          </a:prstGeom>
          <a:ln w="0">
            <a:noFill/>
          </a:ln>
        </p:spPr>
      </p:pic>
      <p:pic>
        <p:nvPicPr>
          <p:cNvPr id="73" name="Image 2" descr="preencoded.png"/>
          <p:cNvPicPr/>
          <p:nvPr/>
        </p:nvPicPr>
        <p:blipFill>
          <a:blip r:embed="rId3"/>
          <a:stretch/>
        </p:blipFill>
        <p:spPr>
          <a:xfrm>
            <a:off x="207720" y="2109960"/>
            <a:ext cx="5070240" cy="4009680"/>
          </a:xfrm>
          <a:prstGeom prst="rect">
            <a:avLst/>
          </a:prstGeom>
          <a:ln w="0">
            <a:noFill/>
          </a:ln>
        </p:spPr>
      </p:pic>
      <p:sp>
        <p:nvSpPr>
          <p:cNvPr id="74" name="Text 1"/>
          <p:cNvSpPr/>
          <p:nvPr/>
        </p:nvSpPr>
        <p:spPr>
          <a:xfrm>
            <a:off x="6068520" y="1123920"/>
            <a:ext cx="4376880" cy="546840"/>
          </a:xfrm>
          <a:prstGeom prst="rect">
            <a:avLst/>
          </a:prstGeom>
          <a:noFill/>
          <a:ln w="0">
            <a:noFill/>
          </a:ln>
        </p:spPr>
        <p:style>
          <a:lnRef idx="0"/>
          <a:fillRef idx="0"/>
          <a:effectRef idx="0"/>
          <a:fontRef idx="minor"/>
        </p:style>
        <p:txBody>
          <a:bodyPr wrap="none" lIns="0" rIns="0" tIns="0" bIns="0" anchor="t">
            <a:noAutofit/>
          </a:bodyPr>
          <a:p>
            <a:pPr>
              <a:lnSpc>
                <a:spcPts val="4300"/>
              </a:lnSpc>
              <a:buNone/>
              <a:tabLst>
                <a:tab algn="l" pos="0"/>
              </a:tabLst>
            </a:pPr>
            <a:r>
              <a:rPr b="1" lang="en-US" sz="3400" spc="-1" strike="noStrike">
                <a:solidFill>
                  <a:srgbClr val="7068f4"/>
                </a:solidFill>
                <a:latin typeface="Barlow"/>
                <a:ea typeface="Barlow"/>
              </a:rPr>
              <a:t>Data Preprocessing</a:t>
            </a:r>
            <a:endParaRPr b="0" lang="en-IN" sz="3400" spc="-1" strike="noStrike">
              <a:latin typeface="Arial"/>
            </a:endParaRPr>
          </a:p>
        </p:txBody>
      </p:sp>
      <p:sp>
        <p:nvSpPr>
          <p:cNvPr id="75" name="Shape 2"/>
          <p:cNvSpPr/>
          <p:nvPr/>
        </p:nvSpPr>
        <p:spPr>
          <a:xfrm>
            <a:off x="6306480" y="1920240"/>
            <a:ext cx="22680" cy="5185080"/>
          </a:xfrm>
          <a:prstGeom prst="roundRect">
            <a:avLst>
              <a:gd name="adj" fmla="val 654872"/>
            </a:avLst>
          </a:prstGeom>
          <a:solidFill>
            <a:srgbClr val="c1c3d0"/>
          </a:solidFill>
          <a:ln w="0">
            <a:noFill/>
          </a:ln>
        </p:spPr>
        <p:style>
          <a:lnRef idx="0"/>
          <a:fillRef idx="0"/>
          <a:effectRef idx="0"/>
          <a:fontRef idx="minor"/>
        </p:style>
      </p:sp>
      <p:sp>
        <p:nvSpPr>
          <p:cNvPr id="76" name="Shape 3"/>
          <p:cNvSpPr/>
          <p:nvPr/>
        </p:nvSpPr>
        <p:spPr>
          <a:xfrm>
            <a:off x="6482160" y="2283120"/>
            <a:ext cx="581760" cy="22680"/>
          </a:xfrm>
          <a:prstGeom prst="roundRect">
            <a:avLst>
              <a:gd name="adj" fmla="val 654872"/>
            </a:avLst>
          </a:prstGeom>
          <a:solidFill>
            <a:srgbClr val="c1c3d0"/>
          </a:solidFill>
          <a:ln w="0">
            <a:noFill/>
          </a:ln>
        </p:spPr>
        <p:style>
          <a:lnRef idx="0"/>
          <a:fillRef idx="0"/>
          <a:effectRef idx="0"/>
          <a:fontRef idx="minor"/>
        </p:style>
      </p:sp>
      <p:sp>
        <p:nvSpPr>
          <p:cNvPr id="77" name="Shape 4"/>
          <p:cNvSpPr/>
          <p:nvPr/>
        </p:nvSpPr>
        <p:spPr>
          <a:xfrm>
            <a:off x="6130800" y="2107440"/>
            <a:ext cx="373680" cy="373680"/>
          </a:xfrm>
          <a:prstGeom prst="roundRect">
            <a:avLst>
              <a:gd name="adj" fmla="val 40005"/>
            </a:avLst>
          </a:prstGeom>
          <a:solidFill>
            <a:srgbClr val="eeeff5"/>
          </a:solidFill>
          <a:ln w="0">
            <a:noFill/>
          </a:ln>
        </p:spPr>
        <p:style>
          <a:lnRef idx="0"/>
          <a:fillRef idx="0"/>
          <a:effectRef idx="0"/>
          <a:fontRef idx="minor"/>
        </p:style>
      </p:sp>
      <p:sp>
        <p:nvSpPr>
          <p:cNvPr id="78" name="Text 5"/>
          <p:cNvSpPr/>
          <p:nvPr/>
        </p:nvSpPr>
        <p:spPr>
          <a:xfrm>
            <a:off x="6271560" y="2163240"/>
            <a:ext cx="92520" cy="262440"/>
          </a:xfrm>
          <a:prstGeom prst="rect">
            <a:avLst/>
          </a:prstGeom>
          <a:noFill/>
          <a:ln w="0">
            <a:noFill/>
          </a:ln>
        </p:spPr>
        <p:style>
          <a:lnRef idx="0"/>
          <a:fillRef idx="0"/>
          <a:effectRef idx="0"/>
          <a:fontRef idx="minor"/>
        </p:style>
        <p:txBody>
          <a:bodyPr wrap="none" lIns="0" rIns="0" tIns="0" bIns="0" anchor="t">
            <a:noAutofit/>
          </a:bodyPr>
          <a:p>
            <a:pPr algn="ctr">
              <a:lnSpc>
                <a:spcPts val="2049"/>
              </a:lnSpc>
              <a:buNone/>
              <a:tabLst>
                <a:tab algn="l" pos="0"/>
              </a:tabLst>
            </a:pPr>
            <a:r>
              <a:rPr b="1" lang="en-US" sz="2050" spc="-1" strike="noStrike">
                <a:solidFill>
                  <a:srgbClr val="272525"/>
                </a:solidFill>
                <a:latin typeface="Barlow"/>
                <a:ea typeface="Barlow"/>
              </a:rPr>
              <a:t>1</a:t>
            </a:r>
            <a:endParaRPr b="0" lang="en-IN" sz="2050" spc="-1" strike="noStrike">
              <a:latin typeface="Arial"/>
            </a:endParaRPr>
          </a:p>
        </p:txBody>
      </p:sp>
      <p:sp>
        <p:nvSpPr>
          <p:cNvPr id="79" name="Text 6"/>
          <p:cNvSpPr/>
          <p:nvPr/>
        </p:nvSpPr>
        <p:spPr>
          <a:xfrm>
            <a:off x="7232760" y="2086560"/>
            <a:ext cx="2691000" cy="273240"/>
          </a:xfrm>
          <a:prstGeom prst="rect">
            <a:avLst/>
          </a:prstGeom>
          <a:noFill/>
          <a:ln w="0">
            <a:noFill/>
          </a:ln>
        </p:spPr>
        <p:style>
          <a:lnRef idx="0"/>
          <a:fillRef idx="0"/>
          <a:effectRef idx="0"/>
          <a:fontRef idx="minor"/>
        </p:style>
        <p:txBody>
          <a:bodyPr wrap="none" lIns="0" rIns="0" tIns="0" bIns="0" anchor="t">
            <a:noAutofit/>
          </a:bodyPr>
          <a:p>
            <a:pPr>
              <a:lnSpc>
                <a:spcPts val="2149"/>
              </a:lnSpc>
              <a:buNone/>
              <a:tabLst>
                <a:tab algn="l" pos="0"/>
              </a:tabLst>
            </a:pPr>
            <a:r>
              <a:rPr b="1" lang="en-US" sz="1700" spc="-1" strike="noStrike">
                <a:solidFill>
                  <a:srgbClr val="272525"/>
                </a:solidFill>
                <a:latin typeface="Barlow"/>
                <a:ea typeface="Barlow"/>
              </a:rPr>
              <a:t>Irrelevant Columns Dropped</a:t>
            </a:r>
            <a:endParaRPr b="0" lang="en-IN" sz="1700" spc="-1" strike="noStrike">
              <a:latin typeface="Arial"/>
            </a:endParaRPr>
          </a:p>
        </p:txBody>
      </p:sp>
      <p:sp>
        <p:nvSpPr>
          <p:cNvPr id="80" name="Text 7"/>
          <p:cNvSpPr/>
          <p:nvPr/>
        </p:nvSpPr>
        <p:spPr>
          <a:xfrm>
            <a:off x="7232760" y="2459880"/>
            <a:ext cx="6815160" cy="265680"/>
          </a:xfrm>
          <a:prstGeom prst="rect">
            <a:avLst/>
          </a:prstGeom>
          <a:noFill/>
          <a:ln w="0">
            <a:noFill/>
          </a:ln>
        </p:spPr>
        <p:style>
          <a:lnRef idx="0"/>
          <a:fillRef idx="0"/>
          <a:effectRef idx="0"/>
          <a:fontRef idx="minor"/>
        </p:style>
        <p:txBody>
          <a:bodyPr wrap="none" lIns="0" rIns="0" tIns="0" bIns="0" anchor="t">
            <a:noAutofit/>
          </a:bodyPr>
          <a:p>
            <a:pPr>
              <a:lnSpc>
                <a:spcPts val="2049"/>
              </a:lnSpc>
              <a:buNone/>
              <a:tabLst>
                <a:tab algn="l" pos="0"/>
              </a:tabLst>
            </a:pPr>
            <a:r>
              <a:rPr b="0" lang="en-US" sz="1300" spc="-1" strike="noStrike">
                <a:solidFill>
                  <a:srgbClr val="272525"/>
                </a:solidFill>
                <a:latin typeface="Montserrat"/>
                <a:ea typeface="Montserrat"/>
              </a:rPr>
              <a:t>Columns like customerID, irrelevant for prediction, were removed.</a:t>
            </a:r>
            <a:endParaRPr b="0" lang="en-IN" sz="1300" spc="-1" strike="noStrike">
              <a:latin typeface="Arial"/>
            </a:endParaRPr>
          </a:p>
        </p:txBody>
      </p:sp>
      <p:sp>
        <p:nvSpPr>
          <p:cNvPr id="81" name="Shape 8"/>
          <p:cNvSpPr/>
          <p:nvPr/>
        </p:nvSpPr>
        <p:spPr>
          <a:xfrm>
            <a:off x="6482160" y="3421440"/>
            <a:ext cx="581760" cy="22680"/>
          </a:xfrm>
          <a:prstGeom prst="roundRect">
            <a:avLst>
              <a:gd name="adj" fmla="val 654872"/>
            </a:avLst>
          </a:prstGeom>
          <a:solidFill>
            <a:srgbClr val="c1c3d0"/>
          </a:solidFill>
          <a:ln w="0">
            <a:noFill/>
          </a:ln>
        </p:spPr>
        <p:style>
          <a:lnRef idx="0"/>
          <a:fillRef idx="0"/>
          <a:effectRef idx="0"/>
          <a:fontRef idx="minor"/>
        </p:style>
      </p:sp>
      <p:sp>
        <p:nvSpPr>
          <p:cNvPr id="82" name="Shape 9"/>
          <p:cNvSpPr/>
          <p:nvPr/>
        </p:nvSpPr>
        <p:spPr>
          <a:xfrm>
            <a:off x="6130800" y="3245760"/>
            <a:ext cx="373680" cy="373680"/>
          </a:xfrm>
          <a:prstGeom prst="roundRect">
            <a:avLst>
              <a:gd name="adj" fmla="val 40005"/>
            </a:avLst>
          </a:prstGeom>
          <a:solidFill>
            <a:srgbClr val="eeeff5"/>
          </a:solidFill>
          <a:ln w="0">
            <a:noFill/>
          </a:ln>
        </p:spPr>
        <p:style>
          <a:lnRef idx="0"/>
          <a:fillRef idx="0"/>
          <a:effectRef idx="0"/>
          <a:fontRef idx="minor"/>
        </p:style>
      </p:sp>
      <p:sp>
        <p:nvSpPr>
          <p:cNvPr id="83" name="Text 10"/>
          <p:cNvSpPr/>
          <p:nvPr/>
        </p:nvSpPr>
        <p:spPr>
          <a:xfrm>
            <a:off x="6244560" y="3301560"/>
            <a:ext cx="146520" cy="262440"/>
          </a:xfrm>
          <a:prstGeom prst="rect">
            <a:avLst/>
          </a:prstGeom>
          <a:noFill/>
          <a:ln w="0">
            <a:noFill/>
          </a:ln>
        </p:spPr>
        <p:style>
          <a:lnRef idx="0"/>
          <a:fillRef idx="0"/>
          <a:effectRef idx="0"/>
          <a:fontRef idx="minor"/>
        </p:style>
        <p:txBody>
          <a:bodyPr wrap="none" lIns="0" rIns="0" tIns="0" bIns="0" anchor="t">
            <a:noAutofit/>
          </a:bodyPr>
          <a:p>
            <a:pPr algn="ctr">
              <a:lnSpc>
                <a:spcPts val="2049"/>
              </a:lnSpc>
              <a:buNone/>
              <a:tabLst>
                <a:tab algn="l" pos="0"/>
              </a:tabLst>
            </a:pPr>
            <a:r>
              <a:rPr b="1" lang="en-US" sz="2050" spc="-1" strike="noStrike">
                <a:solidFill>
                  <a:srgbClr val="272525"/>
                </a:solidFill>
                <a:latin typeface="Barlow"/>
                <a:ea typeface="Barlow"/>
              </a:rPr>
              <a:t>2</a:t>
            </a:r>
            <a:endParaRPr b="0" lang="en-IN" sz="2050" spc="-1" strike="noStrike">
              <a:latin typeface="Arial"/>
            </a:endParaRPr>
          </a:p>
        </p:txBody>
      </p:sp>
      <p:sp>
        <p:nvSpPr>
          <p:cNvPr id="84" name="Text 11"/>
          <p:cNvSpPr/>
          <p:nvPr/>
        </p:nvSpPr>
        <p:spPr>
          <a:xfrm>
            <a:off x="7232760" y="3224880"/>
            <a:ext cx="2192040" cy="273240"/>
          </a:xfrm>
          <a:prstGeom prst="rect">
            <a:avLst/>
          </a:prstGeom>
          <a:noFill/>
          <a:ln w="0">
            <a:noFill/>
          </a:ln>
        </p:spPr>
        <p:style>
          <a:lnRef idx="0"/>
          <a:fillRef idx="0"/>
          <a:effectRef idx="0"/>
          <a:fontRef idx="minor"/>
        </p:style>
        <p:txBody>
          <a:bodyPr wrap="none" lIns="0" rIns="0" tIns="0" bIns="0" anchor="t">
            <a:noAutofit/>
          </a:bodyPr>
          <a:p>
            <a:pPr>
              <a:lnSpc>
                <a:spcPts val="2149"/>
              </a:lnSpc>
              <a:buNone/>
              <a:tabLst>
                <a:tab algn="l" pos="0"/>
              </a:tabLst>
            </a:pPr>
            <a:r>
              <a:rPr b="1" lang="en-US" sz="1700" spc="-1" strike="noStrike">
                <a:solidFill>
                  <a:srgbClr val="272525"/>
                </a:solidFill>
                <a:latin typeface="Barlow"/>
                <a:ea typeface="Barlow"/>
              </a:rPr>
              <a:t>Missing Value Handling</a:t>
            </a:r>
            <a:endParaRPr b="0" lang="en-IN" sz="1700" spc="-1" strike="noStrike">
              <a:latin typeface="Arial"/>
            </a:endParaRPr>
          </a:p>
        </p:txBody>
      </p:sp>
      <p:sp>
        <p:nvSpPr>
          <p:cNvPr id="85" name="Text 12"/>
          <p:cNvSpPr/>
          <p:nvPr/>
        </p:nvSpPr>
        <p:spPr>
          <a:xfrm>
            <a:off x="7232760" y="3598200"/>
            <a:ext cx="6815160" cy="531720"/>
          </a:xfrm>
          <a:prstGeom prst="rect">
            <a:avLst/>
          </a:prstGeom>
          <a:noFill/>
          <a:ln w="0">
            <a:noFill/>
          </a:ln>
        </p:spPr>
        <p:style>
          <a:lnRef idx="0"/>
          <a:fillRef idx="0"/>
          <a:effectRef idx="0"/>
          <a:fontRef idx="minor"/>
        </p:style>
        <p:txBody>
          <a:bodyPr lIns="0" rIns="0" tIns="0" bIns="0" anchor="t">
            <a:noAutofit/>
          </a:bodyPr>
          <a:p>
            <a:pPr>
              <a:lnSpc>
                <a:spcPts val="2049"/>
              </a:lnSpc>
              <a:buNone/>
              <a:tabLst>
                <a:tab algn="l" pos="0"/>
              </a:tabLst>
            </a:pPr>
            <a:r>
              <a:rPr b="0" lang="en-US" sz="1300" spc="-1" strike="noStrike">
                <a:solidFill>
                  <a:srgbClr val="272525"/>
                </a:solidFill>
                <a:latin typeface="Montserrat"/>
                <a:ea typeface="Montserrat"/>
              </a:rPr>
              <a:t>Missing values in TotalCharges were addressed by imputation techniques, ensuring data integrity.</a:t>
            </a:r>
            <a:endParaRPr b="0" lang="en-IN" sz="1300" spc="-1" strike="noStrike">
              <a:latin typeface="Arial"/>
            </a:endParaRPr>
          </a:p>
        </p:txBody>
      </p:sp>
      <p:sp>
        <p:nvSpPr>
          <p:cNvPr id="86" name="Shape 13"/>
          <p:cNvSpPr/>
          <p:nvPr/>
        </p:nvSpPr>
        <p:spPr>
          <a:xfrm>
            <a:off x="6482160" y="4825800"/>
            <a:ext cx="581760" cy="22680"/>
          </a:xfrm>
          <a:prstGeom prst="roundRect">
            <a:avLst>
              <a:gd name="adj" fmla="val 654872"/>
            </a:avLst>
          </a:prstGeom>
          <a:solidFill>
            <a:srgbClr val="c1c3d0"/>
          </a:solidFill>
          <a:ln w="0">
            <a:noFill/>
          </a:ln>
        </p:spPr>
        <p:style>
          <a:lnRef idx="0"/>
          <a:fillRef idx="0"/>
          <a:effectRef idx="0"/>
          <a:fontRef idx="minor"/>
        </p:style>
      </p:sp>
      <p:sp>
        <p:nvSpPr>
          <p:cNvPr id="87" name="Shape 14"/>
          <p:cNvSpPr/>
          <p:nvPr/>
        </p:nvSpPr>
        <p:spPr>
          <a:xfrm>
            <a:off x="6130800" y="4650120"/>
            <a:ext cx="373680" cy="373680"/>
          </a:xfrm>
          <a:prstGeom prst="roundRect">
            <a:avLst>
              <a:gd name="adj" fmla="val 40005"/>
            </a:avLst>
          </a:prstGeom>
          <a:solidFill>
            <a:srgbClr val="eeeff5"/>
          </a:solidFill>
          <a:ln w="0">
            <a:noFill/>
          </a:ln>
        </p:spPr>
        <p:style>
          <a:lnRef idx="0"/>
          <a:fillRef idx="0"/>
          <a:effectRef idx="0"/>
          <a:fontRef idx="minor"/>
        </p:style>
      </p:sp>
      <p:sp>
        <p:nvSpPr>
          <p:cNvPr id="88" name="Text 15"/>
          <p:cNvSpPr/>
          <p:nvPr/>
        </p:nvSpPr>
        <p:spPr>
          <a:xfrm>
            <a:off x="6247080" y="4705920"/>
            <a:ext cx="141480" cy="262440"/>
          </a:xfrm>
          <a:prstGeom prst="rect">
            <a:avLst/>
          </a:prstGeom>
          <a:noFill/>
          <a:ln w="0">
            <a:noFill/>
          </a:ln>
        </p:spPr>
        <p:style>
          <a:lnRef idx="0"/>
          <a:fillRef idx="0"/>
          <a:effectRef idx="0"/>
          <a:fontRef idx="minor"/>
        </p:style>
        <p:txBody>
          <a:bodyPr wrap="none" lIns="0" rIns="0" tIns="0" bIns="0" anchor="t">
            <a:noAutofit/>
          </a:bodyPr>
          <a:p>
            <a:pPr algn="ctr">
              <a:lnSpc>
                <a:spcPts val="2049"/>
              </a:lnSpc>
              <a:buNone/>
              <a:tabLst>
                <a:tab algn="l" pos="0"/>
              </a:tabLst>
            </a:pPr>
            <a:r>
              <a:rPr b="1" lang="en-US" sz="2050" spc="-1" strike="noStrike">
                <a:solidFill>
                  <a:srgbClr val="272525"/>
                </a:solidFill>
                <a:latin typeface="Barlow"/>
                <a:ea typeface="Barlow"/>
              </a:rPr>
              <a:t>3</a:t>
            </a:r>
            <a:endParaRPr b="0" lang="en-IN" sz="2050" spc="-1" strike="noStrike">
              <a:latin typeface="Arial"/>
            </a:endParaRPr>
          </a:p>
        </p:txBody>
      </p:sp>
      <p:sp>
        <p:nvSpPr>
          <p:cNvPr id="89" name="Text 16"/>
          <p:cNvSpPr/>
          <p:nvPr/>
        </p:nvSpPr>
        <p:spPr>
          <a:xfrm>
            <a:off x="7232760" y="4629600"/>
            <a:ext cx="2188080" cy="273240"/>
          </a:xfrm>
          <a:prstGeom prst="rect">
            <a:avLst/>
          </a:prstGeom>
          <a:noFill/>
          <a:ln w="0">
            <a:noFill/>
          </a:ln>
        </p:spPr>
        <p:style>
          <a:lnRef idx="0"/>
          <a:fillRef idx="0"/>
          <a:effectRef idx="0"/>
          <a:fontRef idx="minor"/>
        </p:style>
        <p:txBody>
          <a:bodyPr wrap="none" lIns="0" rIns="0" tIns="0" bIns="0" anchor="t">
            <a:noAutofit/>
          </a:bodyPr>
          <a:p>
            <a:pPr>
              <a:lnSpc>
                <a:spcPts val="2149"/>
              </a:lnSpc>
              <a:buNone/>
              <a:tabLst>
                <a:tab algn="l" pos="0"/>
              </a:tabLst>
            </a:pPr>
            <a:r>
              <a:rPr b="1" lang="en-US" sz="1700" spc="-1" strike="noStrike">
                <a:solidFill>
                  <a:srgbClr val="272525"/>
                </a:solidFill>
                <a:latin typeface="Barlow"/>
                <a:ea typeface="Barlow"/>
              </a:rPr>
              <a:t>Feature Encoding</a:t>
            </a:r>
            <a:endParaRPr b="0" lang="en-IN" sz="1700" spc="-1" strike="noStrike">
              <a:latin typeface="Arial"/>
            </a:endParaRPr>
          </a:p>
        </p:txBody>
      </p:sp>
      <p:sp>
        <p:nvSpPr>
          <p:cNvPr id="90" name="Text 17"/>
          <p:cNvSpPr/>
          <p:nvPr/>
        </p:nvSpPr>
        <p:spPr>
          <a:xfrm>
            <a:off x="7232760" y="5002920"/>
            <a:ext cx="6815160" cy="531720"/>
          </a:xfrm>
          <a:prstGeom prst="rect">
            <a:avLst/>
          </a:prstGeom>
          <a:noFill/>
          <a:ln w="0">
            <a:noFill/>
          </a:ln>
        </p:spPr>
        <p:style>
          <a:lnRef idx="0"/>
          <a:fillRef idx="0"/>
          <a:effectRef idx="0"/>
          <a:fontRef idx="minor"/>
        </p:style>
        <p:txBody>
          <a:bodyPr lIns="0" rIns="0" tIns="0" bIns="0" anchor="t">
            <a:noAutofit/>
          </a:bodyPr>
          <a:p>
            <a:pPr>
              <a:lnSpc>
                <a:spcPts val="2049"/>
              </a:lnSpc>
              <a:buNone/>
              <a:tabLst>
                <a:tab algn="l" pos="0"/>
              </a:tabLst>
            </a:pPr>
            <a:r>
              <a:rPr b="0" lang="en-US" sz="1300" spc="-1" strike="noStrike">
                <a:solidFill>
                  <a:srgbClr val="272525"/>
                </a:solidFill>
                <a:latin typeface="Montserrat"/>
                <a:ea typeface="Montserrat"/>
              </a:rPr>
              <a:t>Categorical variables were encoded using label encoding and one-hot encoding for model compatibility.</a:t>
            </a:r>
            <a:endParaRPr b="0" lang="en-IN" sz="1300" spc="-1" strike="noStrike">
              <a:latin typeface="Arial"/>
            </a:endParaRPr>
          </a:p>
        </p:txBody>
      </p:sp>
      <p:sp>
        <p:nvSpPr>
          <p:cNvPr id="91" name="Shape 18"/>
          <p:cNvSpPr/>
          <p:nvPr/>
        </p:nvSpPr>
        <p:spPr>
          <a:xfrm>
            <a:off x="6482160" y="6230160"/>
            <a:ext cx="581760" cy="22680"/>
          </a:xfrm>
          <a:prstGeom prst="roundRect">
            <a:avLst>
              <a:gd name="adj" fmla="val 654872"/>
            </a:avLst>
          </a:prstGeom>
          <a:solidFill>
            <a:srgbClr val="c1c3d0"/>
          </a:solidFill>
          <a:ln w="0">
            <a:noFill/>
          </a:ln>
        </p:spPr>
        <p:style>
          <a:lnRef idx="0"/>
          <a:fillRef idx="0"/>
          <a:effectRef idx="0"/>
          <a:fontRef idx="minor"/>
        </p:style>
      </p:sp>
      <p:sp>
        <p:nvSpPr>
          <p:cNvPr id="92" name="Shape 19"/>
          <p:cNvSpPr/>
          <p:nvPr/>
        </p:nvSpPr>
        <p:spPr>
          <a:xfrm>
            <a:off x="6130800" y="6054840"/>
            <a:ext cx="373680" cy="373680"/>
          </a:xfrm>
          <a:prstGeom prst="roundRect">
            <a:avLst>
              <a:gd name="adj" fmla="val 40005"/>
            </a:avLst>
          </a:prstGeom>
          <a:solidFill>
            <a:srgbClr val="eeeff5"/>
          </a:solidFill>
          <a:ln w="0">
            <a:noFill/>
          </a:ln>
        </p:spPr>
        <p:style>
          <a:lnRef idx="0"/>
          <a:fillRef idx="0"/>
          <a:effectRef idx="0"/>
          <a:fontRef idx="minor"/>
        </p:style>
      </p:sp>
      <p:sp>
        <p:nvSpPr>
          <p:cNvPr id="93" name="Text 20"/>
          <p:cNvSpPr/>
          <p:nvPr/>
        </p:nvSpPr>
        <p:spPr>
          <a:xfrm>
            <a:off x="6238440" y="6110280"/>
            <a:ext cx="158760" cy="262440"/>
          </a:xfrm>
          <a:prstGeom prst="rect">
            <a:avLst/>
          </a:prstGeom>
          <a:noFill/>
          <a:ln w="0">
            <a:noFill/>
          </a:ln>
        </p:spPr>
        <p:style>
          <a:lnRef idx="0"/>
          <a:fillRef idx="0"/>
          <a:effectRef idx="0"/>
          <a:fontRef idx="minor"/>
        </p:style>
        <p:txBody>
          <a:bodyPr wrap="none" lIns="0" rIns="0" tIns="0" bIns="0" anchor="t">
            <a:noAutofit/>
          </a:bodyPr>
          <a:p>
            <a:pPr algn="ctr">
              <a:lnSpc>
                <a:spcPts val="2049"/>
              </a:lnSpc>
              <a:buNone/>
              <a:tabLst>
                <a:tab algn="l" pos="0"/>
              </a:tabLst>
            </a:pPr>
            <a:r>
              <a:rPr b="1" lang="en-US" sz="2050" spc="-1" strike="noStrike">
                <a:solidFill>
                  <a:srgbClr val="272525"/>
                </a:solidFill>
                <a:latin typeface="Barlow"/>
                <a:ea typeface="Barlow"/>
              </a:rPr>
              <a:t>4</a:t>
            </a:r>
            <a:endParaRPr b="0" lang="en-IN" sz="2050" spc="-1" strike="noStrike">
              <a:latin typeface="Arial"/>
            </a:endParaRPr>
          </a:p>
        </p:txBody>
      </p:sp>
      <p:sp>
        <p:nvSpPr>
          <p:cNvPr id="94" name="Text 21"/>
          <p:cNvSpPr/>
          <p:nvPr/>
        </p:nvSpPr>
        <p:spPr>
          <a:xfrm>
            <a:off x="7232760" y="6033960"/>
            <a:ext cx="2188080" cy="273240"/>
          </a:xfrm>
          <a:prstGeom prst="rect">
            <a:avLst/>
          </a:prstGeom>
          <a:noFill/>
          <a:ln w="0">
            <a:noFill/>
          </a:ln>
        </p:spPr>
        <p:style>
          <a:lnRef idx="0"/>
          <a:fillRef idx="0"/>
          <a:effectRef idx="0"/>
          <a:fontRef idx="minor"/>
        </p:style>
        <p:txBody>
          <a:bodyPr wrap="none" lIns="0" rIns="0" tIns="0" bIns="0" anchor="t">
            <a:noAutofit/>
          </a:bodyPr>
          <a:p>
            <a:pPr>
              <a:lnSpc>
                <a:spcPts val="2149"/>
              </a:lnSpc>
              <a:buNone/>
              <a:tabLst>
                <a:tab algn="l" pos="0"/>
              </a:tabLst>
            </a:pPr>
            <a:r>
              <a:rPr b="1" lang="en-US" sz="1700" spc="-1" strike="noStrike">
                <a:solidFill>
                  <a:srgbClr val="272525"/>
                </a:solidFill>
                <a:latin typeface="Barlow"/>
                <a:ea typeface="Barlow"/>
              </a:rPr>
              <a:t>Feature Scaling</a:t>
            </a:r>
            <a:endParaRPr b="0" lang="en-IN" sz="1700" spc="-1" strike="noStrike">
              <a:latin typeface="Arial"/>
            </a:endParaRPr>
          </a:p>
        </p:txBody>
      </p:sp>
      <p:sp>
        <p:nvSpPr>
          <p:cNvPr id="95" name="Text 22"/>
          <p:cNvSpPr/>
          <p:nvPr/>
        </p:nvSpPr>
        <p:spPr>
          <a:xfrm>
            <a:off x="7232760" y="6407280"/>
            <a:ext cx="6815160" cy="531720"/>
          </a:xfrm>
          <a:prstGeom prst="rect">
            <a:avLst/>
          </a:prstGeom>
          <a:noFill/>
          <a:ln w="0">
            <a:noFill/>
          </a:ln>
        </p:spPr>
        <p:style>
          <a:lnRef idx="0"/>
          <a:fillRef idx="0"/>
          <a:effectRef idx="0"/>
          <a:fontRef idx="minor"/>
        </p:style>
        <p:txBody>
          <a:bodyPr lIns="0" rIns="0" tIns="0" bIns="0" anchor="t">
            <a:noAutofit/>
          </a:bodyPr>
          <a:p>
            <a:pPr>
              <a:lnSpc>
                <a:spcPts val="2049"/>
              </a:lnSpc>
              <a:buNone/>
              <a:tabLst>
                <a:tab algn="l" pos="0"/>
              </a:tabLst>
            </a:pPr>
            <a:r>
              <a:rPr b="0" lang="en-US" sz="1300" spc="-1" strike="noStrike">
                <a:solidFill>
                  <a:srgbClr val="272525"/>
                </a:solidFill>
                <a:latin typeface="Montserrat"/>
                <a:ea typeface="Montserrat"/>
              </a:rPr>
              <a:t>Features like tenure, MonthlyCharges, and TotalCharges were scaled using MinMaxScaler for optimal model performance.</a:t>
            </a:r>
            <a:endParaRPr b="0" lang="en-IN" sz="1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Image 0" descr="preencoded.png"/>
          <p:cNvPicPr/>
          <p:nvPr/>
        </p:nvPicPr>
        <p:blipFill>
          <a:blip r:embed="rId1"/>
          <a:stretch/>
        </p:blipFill>
        <p:spPr>
          <a:xfrm>
            <a:off x="0" y="0"/>
            <a:ext cx="14630040" cy="8229240"/>
          </a:xfrm>
          <a:prstGeom prst="rect">
            <a:avLst/>
          </a:prstGeom>
          <a:ln w="0">
            <a:noFill/>
          </a:ln>
        </p:spPr>
      </p:pic>
      <p:sp>
        <p:nvSpPr>
          <p:cNvPr id="97" name="Text 1"/>
          <p:cNvSpPr/>
          <p:nvPr/>
        </p:nvSpPr>
        <p:spPr>
          <a:xfrm>
            <a:off x="864000" y="1771920"/>
            <a:ext cx="8515440" cy="811800"/>
          </a:xfrm>
          <a:prstGeom prst="rect">
            <a:avLst/>
          </a:prstGeom>
          <a:noFill/>
          <a:ln w="0">
            <a:noFill/>
          </a:ln>
        </p:spPr>
        <p:style>
          <a:lnRef idx="0"/>
          <a:fillRef idx="0"/>
          <a:effectRef idx="0"/>
          <a:fontRef idx="minor"/>
        </p:style>
        <p:txBody>
          <a:bodyPr wrap="none" lIns="0" rIns="0" tIns="0" bIns="0" anchor="t">
            <a:noAutofit/>
          </a:bodyPr>
          <a:p>
            <a:pPr>
              <a:lnSpc>
                <a:spcPts val="6350"/>
              </a:lnSpc>
              <a:buNone/>
              <a:tabLst>
                <a:tab algn="l" pos="0"/>
              </a:tabLst>
            </a:pPr>
            <a:r>
              <a:rPr b="1" lang="en-US" sz="5100" spc="-1" strike="noStrike">
                <a:solidFill>
                  <a:srgbClr val="7068f4"/>
                </a:solidFill>
                <a:latin typeface="Barlow"/>
                <a:ea typeface="Barlow"/>
              </a:rPr>
              <a:t>Model Training and Evaluation</a:t>
            </a:r>
            <a:endParaRPr b="0" lang="en-IN" sz="5100" spc="-1" strike="noStrike">
              <a:latin typeface="Arial"/>
            </a:endParaRPr>
          </a:p>
        </p:txBody>
      </p:sp>
      <p:sp>
        <p:nvSpPr>
          <p:cNvPr id="98" name="Text 2"/>
          <p:cNvSpPr/>
          <p:nvPr/>
        </p:nvSpPr>
        <p:spPr>
          <a:xfrm>
            <a:off x="864000" y="3201120"/>
            <a:ext cx="3248280" cy="405720"/>
          </a:xfrm>
          <a:prstGeom prst="rect">
            <a:avLst/>
          </a:prstGeom>
          <a:noFill/>
          <a:ln w="0">
            <a:noFill/>
          </a:ln>
        </p:spPr>
        <p:style>
          <a:lnRef idx="0"/>
          <a:fillRef idx="0"/>
          <a:effectRef idx="0"/>
          <a:fontRef idx="minor"/>
        </p:style>
        <p:txBody>
          <a:bodyPr wrap="none" lIns="0" rIns="0" tIns="0" bIns="0" anchor="t">
            <a:noAutofit/>
          </a:bodyPr>
          <a:p>
            <a:pPr>
              <a:lnSpc>
                <a:spcPts val="3149"/>
              </a:lnSpc>
              <a:buNone/>
              <a:tabLst>
                <a:tab algn="l" pos="0"/>
              </a:tabLst>
            </a:pPr>
            <a:r>
              <a:rPr b="1" lang="en-US" sz="2550" spc="-1" strike="noStrike">
                <a:solidFill>
                  <a:srgbClr val="7068f4"/>
                </a:solidFill>
                <a:latin typeface="Barlow"/>
                <a:ea typeface="Barlow"/>
              </a:rPr>
              <a:t>Data Splitting</a:t>
            </a:r>
            <a:endParaRPr b="0" lang="en-IN" sz="2550" spc="-1" strike="noStrike">
              <a:latin typeface="Arial"/>
            </a:endParaRPr>
          </a:p>
        </p:txBody>
      </p:sp>
      <p:sp>
        <p:nvSpPr>
          <p:cNvPr id="99" name="Text 3"/>
          <p:cNvSpPr/>
          <p:nvPr/>
        </p:nvSpPr>
        <p:spPr>
          <a:xfrm>
            <a:off x="864000" y="3854160"/>
            <a:ext cx="3898440" cy="157968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The dataset was split into 80% for training and 20% for testing, ensuring reliable model evaluation.</a:t>
            </a:r>
            <a:endParaRPr b="0" lang="en-IN" sz="1900" spc="-1" strike="noStrike">
              <a:latin typeface="Arial"/>
            </a:endParaRPr>
          </a:p>
        </p:txBody>
      </p:sp>
      <p:sp>
        <p:nvSpPr>
          <p:cNvPr id="100" name="Text 4"/>
          <p:cNvSpPr/>
          <p:nvPr/>
        </p:nvSpPr>
        <p:spPr>
          <a:xfrm>
            <a:off x="5372640" y="3201120"/>
            <a:ext cx="3248280" cy="405720"/>
          </a:xfrm>
          <a:prstGeom prst="rect">
            <a:avLst/>
          </a:prstGeom>
          <a:noFill/>
          <a:ln w="0">
            <a:noFill/>
          </a:ln>
        </p:spPr>
        <p:style>
          <a:lnRef idx="0"/>
          <a:fillRef idx="0"/>
          <a:effectRef idx="0"/>
          <a:fontRef idx="minor"/>
        </p:style>
        <p:txBody>
          <a:bodyPr wrap="none" lIns="0" rIns="0" tIns="0" bIns="0" anchor="t">
            <a:noAutofit/>
          </a:bodyPr>
          <a:p>
            <a:pPr>
              <a:lnSpc>
                <a:spcPts val="3149"/>
              </a:lnSpc>
              <a:buNone/>
              <a:tabLst>
                <a:tab algn="l" pos="0"/>
              </a:tabLst>
            </a:pPr>
            <a:r>
              <a:rPr b="1" lang="en-US" sz="2550" spc="-1" strike="noStrike">
                <a:solidFill>
                  <a:srgbClr val="7068f4"/>
                </a:solidFill>
                <a:latin typeface="Barlow"/>
                <a:ea typeface="Barlow"/>
              </a:rPr>
              <a:t>Evaluation Metrics</a:t>
            </a:r>
            <a:endParaRPr b="0" lang="en-IN" sz="2550" spc="-1" strike="noStrike">
              <a:latin typeface="Arial"/>
            </a:endParaRPr>
          </a:p>
        </p:txBody>
      </p:sp>
      <p:sp>
        <p:nvSpPr>
          <p:cNvPr id="101" name="Text 5"/>
          <p:cNvSpPr/>
          <p:nvPr/>
        </p:nvSpPr>
        <p:spPr>
          <a:xfrm>
            <a:off x="5372640" y="3854160"/>
            <a:ext cx="3898440" cy="157968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Accuracy, precision, recall, and F1 score were employed to comprehensively evaluate model performance.</a:t>
            </a:r>
            <a:endParaRPr b="0" lang="en-IN" sz="1900" spc="-1" strike="noStrike">
              <a:latin typeface="Arial"/>
            </a:endParaRPr>
          </a:p>
        </p:txBody>
      </p:sp>
      <p:sp>
        <p:nvSpPr>
          <p:cNvPr id="102" name="Text 6"/>
          <p:cNvSpPr/>
          <p:nvPr/>
        </p:nvSpPr>
        <p:spPr>
          <a:xfrm>
            <a:off x="9881280" y="3201120"/>
            <a:ext cx="3898440" cy="811800"/>
          </a:xfrm>
          <a:prstGeom prst="rect">
            <a:avLst/>
          </a:prstGeom>
          <a:noFill/>
          <a:ln w="0">
            <a:noFill/>
          </a:ln>
        </p:spPr>
        <p:style>
          <a:lnRef idx="0"/>
          <a:fillRef idx="0"/>
          <a:effectRef idx="0"/>
          <a:fontRef idx="minor"/>
        </p:style>
        <p:txBody>
          <a:bodyPr lIns="0" rIns="0" tIns="0" bIns="0" anchor="t">
            <a:noAutofit/>
          </a:bodyPr>
          <a:p>
            <a:pPr>
              <a:lnSpc>
                <a:spcPts val="3149"/>
              </a:lnSpc>
              <a:buNone/>
              <a:tabLst>
                <a:tab algn="l" pos="0"/>
              </a:tabLst>
            </a:pPr>
            <a:r>
              <a:rPr b="1" lang="en-US" sz="2550" spc="-1" strike="noStrike">
                <a:solidFill>
                  <a:srgbClr val="7068f4"/>
                </a:solidFill>
                <a:latin typeface="Barlow"/>
                <a:ea typeface="Barlow"/>
              </a:rPr>
              <a:t>Model Training and Evaluation Process</a:t>
            </a:r>
            <a:endParaRPr b="0" lang="en-IN" sz="2550" spc="-1" strike="noStrike">
              <a:latin typeface="Arial"/>
            </a:endParaRPr>
          </a:p>
        </p:txBody>
      </p:sp>
      <p:sp>
        <p:nvSpPr>
          <p:cNvPr id="103" name="Text 7"/>
          <p:cNvSpPr/>
          <p:nvPr/>
        </p:nvSpPr>
        <p:spPr>
          <a:xfrm>
            <a:off x="9881280" y="4259880"/>
            <a:ext cx="3898440" cy="19749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Each model was trained on the training data and then evaluated on the testing data using the aforementioned metrics.</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Image 0" descr="preencoded.png"/>
          <p:cNvPicPr/>
          <p:nvPr/>
        </p:nvPicPr>
        <p:blipFill>
          <a:blip r:embed="rId1"/>
          <a:stretch/>
        </p:blipFill>
        <p:spPr>
          <a:xfrm>
            <a:off x="0" y="0"/>
            <a:ext cx="14630040" cy="8229240"/>
          </a:xfrm>
          <a:prstGeom prst="rect">
            <a:avLst/>
          </a:prstGeom>
          <a:ln w="0">
            <a:noFill/>
          </a:ln>
        </p:spPr>
      </p:pic>
      <p:sp>
        <p:nvSpPr>
          <p:cNvPr id="105" name="Text 1"/>
          <p:cNvSpPr/>
          <p:nvPr/>
        </p:nvSpPr>
        <p:spPr>
          <a:xfrm>
            <a:off x="1780200" y="530280"/>
            <a:ext cx="5065920" cy="632880"/>
          </a:xfrm>
          <a:prstGeom prst="rect">
            <a:avLst/>
          </a:prstGeom>
          <a:noFill/>
          <a:ln w="0">
            <a:noFill/>
          </a:ln>
        </p:spPr>
        <p:style>
          <a:lnRef idx="0"/>
          <a:fillRef idx="0"/>
          <a:effectRef idx="0"/>
          <a:fontRef idx="minor"/>
        </p:style>
        <p:txBody>
          <a:bodyPr wrap="none" lIns="0" rIns="0" tIns="0" bIns="0" anchor="t">
            <a:noAutofit/>
          </a:bodyPr>
          <a:p>
            <a:pPr>
              <a:lnSpc>
                <a:spcPts val="4949"/>
              </a:lnSpc>
              <a:buNone/>
              <a:tabLst>
                <a:tab algn="l" pos="0"/>
              </a:tabLst>
            </a:pPr>
            <a:r>
              <a:rPr b="1" lang="en-US" sz="3950" spc="-1" strike="noStrike">
                <a:solidFill>
                  <a:srgbClr val="7068f4"/>
                </a:solidFill>
                <a:latin typeface="Barlow"/>
                <a:ea typeface="Barlow"/>
              </a:rPr>
              <a:t>Model Comparison</a:t>
            </a:r>
            <a:endParaRPr b="0" lang="en-IN" sz="3950" spc="-1" strike="noStrike">
              <a:latin typeface="Arial"/>
            </a:endParaRPr>
          </a:p>
        </p:txBody>
      </p:sp>
      <p:pic>
        <p:nvPicPr>
          <p:cNvPr id="106" name="Image 1" descr="preencoded.png"/>
          <p:cNvPicPr/>
          <p:nvPr/>
        </p:nvPicPr>
        <p:blipFill>
          <a:blip r:embed="rId2"/>
          <a:stretch/>
        </p:blipFill>
        <p:spPr>
          <a:xfrm>
            <a:off x="1780200" y="1548360"/>
            <a:ext cx="10999800" cy="61506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Image 0" descr="preencoded.png"/>
          <p:cNvPicPr/>
          <p:nvPr/>
        </p:nvPicPr>
        <p:blipFill>
          <a:blip r:embed="rId1"/>
          <a:stretch/>
        </p:blipFill>
        <p:spPr>
          <a:xfrm>
            <a:off x="0" y="0"/>
            <a:ext cx="14630040" cy="8229240"/>
          </a:xfrm>
          <a:prstGeom prst="rect">
            <a:avLst/>
          </a:prstGeom>
          <a:ln w="0">
            <a:noFill/>
          </a:ln>
        </p:spPr>
      </p:pic>
      <p:pic>
        <p:nvPicPr>
          <p:cNvPr id="108" name="Image 1" descr="preencoded.png"/>
          <p:cNvPicPr/>
          <p:nvPr/>
        </p:nvPicPr>
        <p:blipFill>
          <a:blip r:embed="rId2"/>
          <a:stretch/>
        </p:blipFill>
        <p:spPr>
          <a:xfrm>
            <a:off x="0" y="0"/>
            <a:ext cx="5486040" cy="8229240"/>
          </a:xfrm>
          <a:prstGeom prst="rect">
            <a:avLst/>
          </a:prstGeom>
          <a:ln w="0">
            <a:noFill/>
          </a:ln>
        </p:spPr>
      </p:pic>
      <p:pic>
        <p:nvPicPr>
          <p:cNvPr id="109" name="Image 2" descr="preencoded.png"/>
          <p:cNvPicPr/>
          <p:nvPr/>
        </p:nvPicPr>
        <p:blipFill>
          <a:blip r:embed="rId3"/>
          <a:stretch/>
        </p:blipFill>
        <p:spPr>
          <a:xfrm>
            <a:off x="308520" y="2491920"/>
            <a:ext cx="4869000" cy="3245760"/>
          </a:xfrm>
          <a:prstGeom prst="rect">
            <a:avLst/>
          </a:prstGeom>
          <a:ln w="0">
            <a:noFill/>
          </a:ln>
        </p:spPr>
      </p:pic>
      <p:sp>
        <p:nvSpPr>
          <p:cNvPr id="110" name="Text 1"/>
          <p:cNvSpPr/>
          <p:nvPr/>
        </p:nvSpPr>
        <p:spPr>
          <a:xfrm>
            <a:off x="6350400" y="1335960"/>
            <a:ext cx="7415640" cy="1623960"/>
          </a:xfrm>
          <a:prstGeom prst="rect">
            <a:avLst/>
          </a:prstGeom>
          <a:noFill/>
          <a:ln w="0">
            <a:noFill/>
          </a:ln>
        </p:spPr>
        <p:style>
          <a:lnRef idx="0"/>
          <a:fillRef idx="0"/>
          <a:effectRef idx="0"/>
          <a:fontRef idx="minor"/>
        </p:style>
        <p:txBody>
          <a:bodyPr lIns="0" rIns="0" tIns="0" bIns="0" anchor="t">
            <a:noAutofit/>
          </a:bodyPr>
          <a:p>
            <a:pPr>
              <a:lnSpc>
                <a:spcPts val="6350"/>
              </a:lnSpc>
              <a:buNone/>
              <a:tabLst>
                <a:tab algn="l" pos="0"/>
              </a:tabLst>
            </a:pPr>
            <a:r>
              <a:rPr b="1" lang="en-US" sz="5100" spc="-1" strike="noStrike">
                <a:solidFill>
                  <a:srgbClr val="7068f4"/>
                </a:solidFill>
                <a:latin typeface="Barlow"/>
                <a:ea typeface="Barlow"/>
              </a:rPr>
              <a:t>Logistic Regression Performance</a:t>
            </a:r>
            <a:endParaRPr b="0" lang="en-IN" sz="5100" spc="-1" strike="noStrike">
              <a:latin typeface="Arial"/>
            </a:endParaRPr>
          </a:p>
        </p:txBody>
      </p:sp>
      <p:sp>
        <p:nvSpPr>
          <p:cNvPr id="111" name="Shape 2"/>
          <p:cNvSpPr/>
          <p:nvPr/>
        </p:nvSpPr>
        <p:spPr>
          <a:xfrm>
            <a:off x="6350400" y="3330360"/>
            <a:ext cx="7415640" cy="3562560"/>
          </a:xfrm>
          <a:prstGeom prst="roundRect">
            <a:avLst>
              <a:gd name="adj" fmla="val 6236"/>
            </a:avLst>
          </a:prstGeom>
          <a:noFill/>
          <a:ln w="15240">
            <a:solidFill>
              <a:srgbClr val="000000">
                <a:alpha val="8000"/>
              </a:srgbClr>
            </a:solidFill>
            <a:round/>
          </a:ln>
        </p:spPr>
        <p:style>
          <a:lnRef idx="0"/>
          <a:fillRef idx="0"/>
          <a:effectRef idx="0"/>
          <a:fontRef idx="minor"/>
        </p:style>
      </p:sp>
      <p:sp>
        <p:nvSpPr>
          <p:cNvPr id="112" name="Shape 3"/>
          <p:cNvSpPr/>
          <p:nvPr/>
        </p:nvSpPr>
        <p:spPr>
          <a:xfrm>
            <a:off x="6365520" y="3345840"/>
            <a:ext cx="7385040" cy="706320"/>
          </a:xfrm>
          <a:prstGeom prst="rect">
            <a:avLst/>
          </a:prstGeom>
          <a:solidFill>
            <a:srgbClr val="ffffff">
              <a:alpha val="4000"/>
            </a:srgbClr>
          </a:solidFill>
          <a:ln w="0">
            <a:noFill/>
          </a:ln>
        </p:spPr>
        <p:style>
          <a:lnRef idx="0"/>
          <a:fillRef idx="0"/>
          <a:effectRef idx="0"/>
          <a:fontRef idx="minor"/>
        </p:style>
      </p:sp>
      <p:sp>
        <p:nvSpPr>
          <p:cNvPr id="113" name="Text 4"/>
          <p:cNvSpPr/>
          <p:nvPr/>
        </p:nvSpPr>
        <p:spPr>
          <a:xfrm>
            <a:off x="6612480" y="3501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Metric</a:t>
            </a:r>
            <a:endParaRPr b="0" lang="en-IN" sz="1900" spc="-1" strike="noStrike">
              <a:latin typeface="Arial"/>
            </a:endParaRPr>
          </a:p>
        </p:txBody>
      </p:sp>
      <p:sp>
        <p:nvSpPr>
          <p:cNvPr id="114" name="Text 5"/>
          <p:cNvSpPr/>
          <p:nvPr/>
        </p:nvSpPr>
        <p:spPr>
          <a:xfrm>
            <a:off x="10308960" y="3501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Score</a:t>
            </a:r>
            <a:endParaRPr b="0" lang="en-IN" sz="1900" spc="-1" strike="noStrike">
              <a:latin typeface="Arial"/>
            </a:endParaRPr>
          </a:p>
        </p:txBody>
      </p:sp>
      <p:sp>
        <p:nvSpPr>
          <p:cNvPr id="115" name="Shape 6"/>
          <p:cNvSpPr/>
          <p:nvPr/>
        </p:nvSpPr>
        <p:spPr>
          <a:xfrm>
            <a:off x="6365520" y="4052160"/>
            <a:ext cx="7385040" cy="706320"/>
          </a:xfrm>
          <a:prstGeom prst="rect">
            <a:avLst/>
          </a:prstGeom>
          <a:solidFill>
            <a:srgbClr val="000000">
              <a:alpha val="4000"/>
            </a:srgbClr>
          </a:solidFill>
          <a:ln w="0">
            <a:noFill/>
          </a:ln>
        </p:spPr>
        <p:style>
          <a:lnRef idx="0"/>
          <a:fillRef idx="0"/>
          <a:effectRef idx="0"/>
          <a:fontRef idx="minor"/>
        </p:style>
      </p:sp>
      <p:sp>
        <p:nvSpPr>
          <p:cNvPr id="116" name="Text 7"/>
          <p:cNvSpPr/>
          <p:nvPr/>
        </p:nvSpPr>
        <p:spPr>
          <a:xfrm>
            <a:off x="6612480" y="4208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Accuracy</a:t>
            </a:r>
            <a:endParaRPr b="0" lang="en-IN" sz="1900" spc="-1" strike="noStrike">
              <a:latin typeface="Arial"/>
            </a:endParaRPr>
          </a:p>
        </p:txBody>
      </p:sp>
      <p:sp>
        <p:nvSpPr>
          <p:cNvPr id="117" name="Text 8"/>
          <p:cNvSpPr/>
          <p:nvPr/>
        </p:nvSpPr>
        <p:spPr>
          <a:xfrm>
            <a:off x="10308960" y="4208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0.793177</a:t>
            </a:r>
            <a:endParaRPr b="0" lang="en-IN" sz="1900" spc="-1" strike="noStrike">
              <a:latin typeface="Arial"/>
            </a:endParaRPr>
          </a:p>
        </p:txBody>
      </p:sp>
      <p:sp>
        <p:nvSpPr>
          <p:cNvPr id="118" name="Shape 9"/>
          <p:cNvSpPr/>
          <p:nvPr/>
        </p:nvSpPr>
        <p:spPr>
          <a:xfrm>
            <a:off x="6365520" y="4758840"/>
            <a:ext cx="7385040" cy="706320"/>
          </a:xfrm>
          <a:prstGeom prst="rect">
            <a:avLst/>
          </a:prstGeom>
          <a:solidFill>
            <a:srgbClr val="ffffff">
              <a:alpha val="4000"/>
            </a:srgbClr>
          </a:solidFill>
          <a:ln w="0">
            <a:noFill/>
          </a:ln>
        </p:spPr>
        <p:style>
          <a:lnRef idx="0"/>
          <a:fillRef idx="0"/>
          <a:effectRef idx="0"/>
          <a:fontRef idx="minor"/>
        </p:style>
      </p:sp>
      <p:sp>
        <p:nvSpPr>
          <p:cNvPr id="119" name="Text 10"/>
          <p:cNvSpPr/>
          <p:nvPr/>
        </p:nvSpPr>
        <p:spPr>
          <a:xfrm>
            <a:off x="6612480" y="491472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Precision</a:t>
            </a:r>
            <a:endParaRPr b="0" lang="en-IN" sz="1900" spc="-1" strike="noStrike">
              <a:latin typeface="Arial"/>
            </a:endParaRPr>
          </a:p>
        </p:txBody>
      </p:sp>
      <p:sp>
        <p:nvSpPr>
          <p:cNvPr id="120" name="Text 11"/>
          <p:cNvSpPr/>
          <p:nvPr/>
        </p:nvSpPr>
        <p:spPr>
          <a:xfrm>
            <a:off x="10308960" y="491472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0.674627</a:t>
            </a:r>
            <a:endParaRPr b="0" lang="en-IN" sz="1900" spc="-1" strike="noStrike">
              <a:latin typeface="Arial"/>
            </a:endParaRPr>
          </a:p>
        </p:txBody>
      </p:sp>
      <p:sp>
        <p:nvSpPr>
          <p:cNvPr id="121" name="Shape 12"/>
          <p:cNvSpPr/>
          <p:nvPr/>
        </p:nvSpPr>
        <p:spPr>
          <a:xfrm>
            <a:off x="6365520" y="5465160"/>
            <a:ext cx="7385040" cy="706320"/>
          </a:xfrm>
          <a:prstGeom prst="rect">
            <a:avLst/>
          </a:prstGeom>
          <a:solidFill>
            <a:srgbClr val="000000">
              <a:alpha val="4000"/>
            </a:srgbClr>
          </a:solidFill>
          <a:ln w="0">
            <a:noFill/>
          </a:ln>
        </p:spPr>
        <p:style>
          <a:lnRef idx="0"/>
          <a:fillRef idx="0"/>
          <a:effectRef idx="0"/>
          <a:fontRef idx="minor"/>
        </p:style>
      </p:sp>
      <p:sp>
        <p:nvSpPr>
          <p:cNvPr id="122" name="Text 13"/>
          <p:cNvSpPr/>
          <p:nvPr/>
        </p:nvSpPr>
        <p:spPr>
          <a:xfrm>
            <a:off x="6612480" y="5621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Recall</a:t>
            </a:r>
            <a:endParaRPr b="0" lang="en-IN" sz="1900" spc="-1" strike="noStrike">
              <a:latin typeface="Arial"/>
            </a:endParaRPr>
          </a:p>
        </p:txBody>
      </p:sp>
      <p:sp>
        <p:nvSpPr>
          <p:cNvPr id="123" name="Text 14"/>
          <p:cNvSpPr/>
          <p:nvPr/>
        </p:nvSpPr>
        <p:spPr>
          <a:xfrm>
            <a:off x="10308960" y="5621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0.553922</a:t>
            </a:r>
            <a:endParaRPr b="0" lang="en-IN" sz="1900" spc="-1" strike="noStrike">
              <a:latin typeface="Arial"/>
            </a:endParaRPr>
          </a:p>
        </p:txBody>
      </p:sp>
      <p:sp>
        <p:nvSpPr>
          <p:cNvPr id="124" name="Shape 15"/>
          <p:cNvSpPr/>
          <p:nvPr/>
        </p:nvSpPr>
        <p:spPr>
          <a:xfrm>
            <a:off x="6365520" y="6171840"/>
            <a:ext cx="7385040" cy="706320"/>
          </a:xfrm>
          <a:prstGeom prst="rect">
            <a:avLst/>
          </a:prstGeom>
          <a:solidFill>
            <a:srgbClr val="ffffff">
              <a:alpha val="4000"/>
            </a:srgbClr>
          </a:solidFill>
          <a:ln w="0">
            <a:noFill/>
          </a:ln>
        </p:spPr>
        <p:style>
          <a:lnRef idx="0"/>
          <a:fillRef idx="0"/>
          <a:effectRef idx="0"/>
          <a:fontRef idx="minor"/>
        </p:style>
      </p:sp>
      <p:sp>
        <p:nvSpPr>
          <p:cNvPr id="125" name="Text 16"/>
          <p:cNvSpPr/>
          <p:nvPr/>
        </p:nvSpPr>
        <p:spPr>
          <a:xfrm>
            <a:off x="6612480" y="632772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F1 Score</a:t>
            </a:r>
            <a:endParaRPr b="0" lang="en-IN" sz="1900" spc="-1" strike="noStrike">
              <a:latin typeface="Arial"/>
            </a:endParaRPr>
          </a:p>
        </p:txBody>
      </p:sp>
      <p:sp>
        <p:nvSpPr>
          <p:cNvPr id="126" name="Text 17"/>
          <p:cNvSpPr/>
          <p:nvPr/>
        </p:nvSpPr>
        <p:spPr>
          <a:xfrm>
            <a:off x="10308960" y="632772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en-US" sz="1900" spc="-1" strike="noStrike">
                <a:solidFill>
                  <a:srgbClr val="272525"/>
                </a:solidFill>
                <a:latin typeface="Montserrat"/>
                <a:ea typeface="Montserrat"/>
              </a:rPr>
              <a:t>0.608345</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Image 0" descr="preencoded.png"/>
          <p:cNvPicPr/>
          <p:nvPr/>
        </p:nvPicPr>
        <p:blipFill>
          <a:blip r:embed="rId1"/>
          <a:stretch/>
        </p:blipFill>
        <p:spPr>
          <a:xfrm>
            <a:off x="0" y="0"/>
            <a:ext cx="14630040" cy="8229240"/>
          </a:xfrm>
          <a:prstGeom prst="rect">
            <a:avLst/>
          </a:prstGeom>
          <a:ln w="0">
            <a:noFill/>
          </a:ln>
        </p:spPr>
      </p:pic>
      <p:pic>
        <p:nvPicPr>
          <p:cNvPr id="128" name="Image 1" descr="preencoded.png"/>
          <p:cNvPicPr/>
          <p:nvPr/>
        </p:nvPicPr>
        <p:blipFill>
          <a:blip r:embed="rId2"/>
          <a:stretch/>
        </p:blipFill>
        <p:spPr>
          <a:xfrm>
            <a:off x="9144000" y="0"/>
            <a:ext cx="5486040" cy="8229240"/>
          </a:xfrm>
          <a:prstGeom prst="rect">
            <a:avLst/>
          </a:prstGeom>
          <a:ln w="0">
            <a:noFill/>
          </a:ln>
        </p:spPr>
      </p:pic>
      <p:pic>
        <p:nvPicPr>
          <p:cNvPr id="129" name="Image 2" descr="preencoded.png"/>
          <p:cNvPicPr/>
          <p:nvPr/>
        </p:nvPicPr>
        <p:blipFill>
          <a:blip r:embed="rId3"/>
          <a:stretch/>
        </p:blipFill>
        <p:spPr>
          <a:xfrm>
            <a:off x="7740000" y="1339560"/>
            <a:ext cx="6619320" cy="5578920"/>
          </a:xfrm>
          <a:prstGeom prst="rect">
            <a:avLst/>
          </a:prstGeom>
          <a:ln w="0">
            <a:noFill/>
          </a:ln>
        </p:spPr>
      </p:pic>
      <p:sp>
        <p:nvSpPr>
          <p:cNvPr id="130" name="Text 1"/>
          <p:cNvSpPr/>
          <p:nvPr/>
        </p:nvSpPr>
        <p:spPr>
          <a:xfrm>
            <a:off x="693360" y="702720"/>
            <a:ext cx="7756920" cy="1302840"/>
          </a:xfrm>
          <a:prstGeom prst="rect">
            <a:avLst/>
          </a:prstGeom>
          <a:noFill/>
          <a:ln w="0">
            <a:noFill/>
          </a:ln>
        </p:spPr>
        <p:style>
          <a:lnRef idx="0"/>
          <a:fillRef idx="0"/>
          <a:effectRef idx="0"/>
          <a:fontRef idx="minor"/>
        </p:style>
        <p:txBody>
          <a:bodyPr lIns="0" rIns="0" tIns="0" bIns="0" anchor="t">
            <a:noAutofit/>
          </a:bodyPr>
          <a:p>
            <a:pPr>
              <a:lnSpc>
                <a:spcPts val="5100"/>
              </a:lnSpc>
              <a:buNone/>
              <a:tabLst>
                <a:tab algn="l" pos="0"/>
              </a:tabLst>
            </a:pPr>
            <a:r>
              <a:rPr b="1" lang="en-US" sz="4100" spc="-1" strike="noStrike">
                <a:solidFill>
                  <a:srgbClr val="7068f4"/>
                </a:solidFill>
                <a:latin typeface="Barlow"/>
                <a:ea typeface="Barlow"/>
              </a:rPr>
              <a:t>Confusion Matrix - Logistic Regression</a:t>
            </a:r>
            <a:endParaRPr b="0" lang="en-IN" sz="4100" spc="-1" strike="noStrike">
              <a:latin typeface="Arial"/>
            </a:endParaRPr>
          </a:p>
        </p:txBody>
      </p:sp>
      <p:sp>
        <p:nvSpPr>
          <p:cNvPr id="131" name="Shape 2"/>
          <p:cNvSpPr/>
          <p:nvPr/>
        </p:nvSpPr>
        <p:spPr>
          <a:xfrm>
            <a:off x="693360" y="2302920"/>
            <a:ext cx="6326640" cy="1157040"/>
          </a:xfrm>
          <a:prstGeom prst="roundRect">
            <a:avLst>
              <a:gd name="adj" fmla="val 15402"/>
            </a:avLst>
          </a:prstGeom>
          <a:solidFill>
            <a:srgbClr val="eeeff5"/>
          </a:solidFill>
          <a:ln w="0">
            <a:noFill/>
          </a:ln>
        </p:spPr>
        <p:style>
          <a:lnRef idx="0"/>
          <a:fillRef idx="0"/>
          <a:effectRef idx="0"/>
          <a:fontRef idx="minor"/>
        </p:style>
      </p:sp>
      <p:sp>
        <p:nvSpPr>
          <p:cNvPr id="132" name="Text 3"/>
          <p:cNvSpPr/>
          <p:nvPr/>
        </p:nvSpPr>
        <p:spPr>
          <a:xfrm>
            <a:off x="891360" y="2500920"/>
            <a:ext cx="2606040" cy="325440"/>
          </a:xfrm>
          <a:prstGeom prst="rect">
            <a:avLst/>
          </a:prstGeom>
          <a:noFill/>
          <a:ln w="0">
            <a:noFill/>
          </a:ln>
        </p:spPr>
        <p:style>
          <a:lnRef idx="0"/>
          <a:fillRef idx="0"/>
          <a:effectRef idx="0"/>
          <a:fontRef idx="minor"/>
        </p:style>
        <p:txBody>
          <a:bodyPr wrap="none" lIns="0" rIns="0" tIns="0" bIns="0" anchor="t">
            <a:noAutofit/>
          </a:bodyPr>
          <a:p>
            <a:pPr>
              <a:lnSpc>
                <a:spcPts val="2551"/>
              </a:lnSpc>
              <a:buNone/>
              <a:tabLst>
                <a:tab algn="l" pos="0"/>
              </a:tabLst>
            </a:pPr>
            <a:r>
              <a:rPr b="1" lang="en-US" sz="2050" spc="-1" strike="noStrike">
                <a:solidFill>
                  <a:srgbClr val="272525"/>
                </a:solidFill>
                <a:latin typeface="Barlow"/>
                <a:ea typeface="Barlow"/>
              </a:rPr>
              <a:t>True Positives : 226</a:t>
            </a:r>
            <a:endParaRPr b="0" lang="en-IN" sz="2050" spc="-1" strike="noStrike">
              <a:latin typeface="Arial"/>
            </a:endParaRPr>
          </a:p>
        </p:txBody>
      </p:sp>
      <p:sp>
        <p:nvSpPr>
          <p:cNvPr id="133" name="Text 4"/>
          <p:cNvSpPr/>
          <p:nvPr/>
        </p:nvSpPr>
        <p:spPr>
          <a:xfrm>
            <a:off x="891360" y="2945520"/>
            <a:ext cx="7360920" cy="3164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en-US" sz="1550" spc="-1" strike="noStrike">
                <a:solidFill>
                  <a:srgbClr val="272525"/>
                </a:solidFill>
                <a:latin typeface="Montserrat"/>
                <a:ea typeface="Montserrat"/>
              </a:rPr>
              <a:t>Customers correctly predicted to churn.</a:t>
            </a:r>
            <a:endParaRPr b="0" lang="en-IN" sz="1550" spc="-1" strike="noStrike">
              <a:latin typeface="Arial"/>
            </a:endParaRPr>
          </a:p>
        </p:txBody>
      </p:sp>
      <p:sp>
        <p:nvSpPr>
          <p:cNvPr id="134" name="Shape 5"/>
          <p:cNvSpPr/>
          <p:nvPr/>
        </p:nvSpPr>
        <p:spPr>
          <a:xfrm>
            <a:off x="693360" y="3658320"/>
            <a:ext cx="6326640" cy="1157040"/>
          </a:xfrm>
          <a:prstGeom prst="roundRect">
            <a:avLst>
              <a:gd name="adj" fmla="val 15402"/>
            </a:avLst>
          </a:prstGeom>
          <a:solidFill>
            <a:srgbClr val="eeeff5"/>
          </a:solidFill>
          <a:ln w="0">
            <a:noFill/>
          </a:ln>
        </p:spPr>
        <p:style>
          <a:lnRef idx="0"/>
          <a:fillRef idx="0"/>
          <a:effectRef idx="0"/>
          <a:fontRef idx="minor"/>
        </p:style>
      </p:sp>
      <p:sp>
        <p:nvSpPr>
          <p:cNvPr id="135" name="Text 6"/>
          <p:cNvSpPr/>
          <p:nvPr/>
        </p:nvSpPr>
        <p:spPr>
          <a:xfrm>
            <a:off x="891360" y="3856320"/>
            <a:ext cx="2606040" cy="325440"/>
          </a:xfrm>
          <a:prstGeom prst="rect">
            <a:avLst/>
          </a:prstGeom>
          <a:noFill/>
          <a:ln w="0">
            <a:noFill/>
          </a:ln>
        </p:spPr>
        <p:style>
          <a:lnRef idx="0"/>
          <a:fillRef idx="0"/>
          <a:effectRef idx="0"/>
          <a:fontRef idx="minor"/>
        </p:style>
        <p:txBody>
          <a:bodyPr wrap="none" lIns="0" rIns="0" tIns="0" bIns="0" anchor="t">
            <a:noAutofit/>
          </a:bodyPr>
          <a:p>
            <a:pPr>
              <a:lnSpc>
                <a:spcPts val="2551"/>
              </a:lnSpc>
              <a:buNone/>
              <a:tabLst>
                <a:tab algn="l" pos="0"/>
              </a:tabLst>
            </a:pPr>
            <a:r>
              <a:rPr b="1" lang="en-US" sz="2050" spc="-1" strike="noStrike">
                <a:solidFill>
                  <a:srgbClr val="272525"/>
                </a:solidFill>
                <a:latin typeface="Barlow"/>
                <a:ea typeface="Barlow"/>
              </a:rPr>
              <a:t>True Negatives : 890</a:t>
            </a:r>
            <a:endParaRPr b="0" lang="en-IN" sz="2050" spc="-1" strike="noStrike">
              <a:latin typeface="Arial"/>
            </a:endParaRPr>
          </a:p>
        </p:txBody>
      </p:sp>
      <p:sp>
        <p:nvSpPr>
          <p:cNvPr id="136" name="Text 7"/>
          <p:cNvSpPr/>
          <p:nvPr/>
        </p:nvSpPr>
        <p:spPr>
          <a:xfrm>
            <a:off x="891360" y="4300920"/>
            <a:ext cx="7360920" cy="3164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en-US" sz="1550" spc="-1" strike="noStrike">
                <a:solidFill>
                  <a:srgbClr val="272525"/>
                </a:solidFill>
                <a:latin typeface="Montserrat"/>
                <a:ea typeface="Montserrat"/>
              </a:rPr>
              <a:t>Customers correctly predicted to not churn.</a:t>
            </a:r>
            <a:endParaRPr b="0" lang="en-IN" sz="1550" spc="-1" strike="noStrike">
              <a:latin typeface="Arial"/>
            </a:endParaRPr>
          </a:p>
        </p:txBody>
      </p:sp>
      <p:sp>
        <p:nvSpPr>
          <p:cNvPr id="137" name="Shape 8"/>
          <p:cNvSpPr/>
          <p:nvPr/>
        </p:nvSpPr>
        <p:spPr>
          <a:xfrm>
            <a:off x="693360" y="5013720"/>
            <a:ext cx="6506640" cy="1157040"/>
          </a:xfrm>
          <a:prstGeom prst="roundRect">
            <a:avLst>
              <a:gd name="adj" fmla="val 15402"/>
            </a:avLst>
          </a:prstGeom>
          <a:solidFill>
            <a:srgbClr val="eeeff5"/>
          </a:solidFill>
          <a:ln w="0">
            <a:noFill/>
          </a:ln>
        </p:spPr>
        <p:style>
          <a:lnRef idx="0"/>
          <a:fillRef idx="0"/>
          <a:effectRef idx="0"/>
          <a:fontRef idx="minor"/>
        </p:style>
      </p:sp>
      <p:sp>
        <p:nvSpPr>
          <p:cNvPr id="138" name="Text 9"/>
          <p:cNvSpPr/>
          <p:nvPr/>
        </p:nvSpPr>
        <p:spPr>
          <a:xfrm>
            <a:off x="891360" y="5211720"/>
            <a:ext cx="2606040" cy="325440"/>
          </a:xfrm>
          <a:prstGeom prst="rect">
            <a:avLst/>
          </a:prstGeom>
          <a:noFill/>
          <a:ln w="0">
            <a:noFill/>
          </a:ln>
        </p:spPr>
        <p:style>
          <a:lnRef idx="0"/>
          <a:fillRef idx="0"/>
          <a:effectRef idx="0"/>
          <a:fontRef idx="minor"/>
        </p:style>
        <p:txBody>
          <a:bodyPr wrap="none" lIns="0" rIns="0" tIns="0" bIns="0" anchor="t">
            <a:noAutofit/>
          </a:bodyPr>
          <a:p>
            <a:pPr>
              <a:lnSpc>
                <a:spcPts val="2551"/>
              </a:lnSpc>
              <a:buNone/>
              <a:tabLst>
                <a:tab algn="l" pos="0"/>
              </a:tabLst>
            </a:pPr>
            <a:r>
              <a:rPr b="1" lang="en-US" sz="2050" spc="-1" strike="noStrike">
                <a:solidFill>
                  <a:srgbClr val="272525"/>
                </a:solidFill>
                <a:latin typeface="Barlow"/>
                <a:ea typeface="Barlow"/>
              </a:rPr>
              <a:t>False Positives : 109</a:t>
            </a:r>
            <a:endParaRPr b="0" lang="en-IN" sz="2050" spc="-1" strike="noStrike">
              <a:latin typeface="Arial"/>
            </a:endParaRPr>
          </a:p>
        </p:txBody>
      </p:sp>
      <p:sp>
        <p:nvSpPr>
          <p:cNvPr id="139" name="Text 10"/>
          <p:cNvSpPr/>
          <p:nvPr/>
        </p:nvSpPr>
        <p:spPr>
          <a:xfrm>
            <a:off x="891360" y="5656320"/>
            <a:ext cx="7360920" cy="3164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en-US" sz="1550" spc="-1" strike="noStrike">
                <a:solidFill>
                  <a:srgbClr val="272525"/>
                </a:solidFill>
                <a:latin typeface="Montserrat"/>
                <a:ea typeface="Montserrat"/>
              </a:rPr>
              <a:t>Customers incorrectly predicted to churn (Type I Error).</a:t>
            </a:r>
            <a:endParaRPr b="0" lang="en-IN" sz="1550" spc="-1" strike="noStrike">
              <a:latin typeface="Arial"/>
            </a:endParaRPr>
          </a:p>
        </p:txBody>
      </p:sp>
      <p:sp>
        <p:nvSpPr>
          <p:cNvPr id="140" name="Shape 11"/>
          <p:cNvSpPr/>
          <p:nvPr/>
        </p:nvSpPr>
        <p:spPr>
          <a:xfrm>
            <a:off x="693360" y="6369480"/>
            <a:ext cx="6866640" cy="1157040"/>
          </a:xfrm>
          <a:prstGeom prst="roundRect">
            <a:avLst>
              <a:gd name="adj" fmla="val 15402"/>
            </a:avLst>
          </a:prstGeom>
          <a:solidFill>
            <a:srgbClr val="eeeff5"/>
          </a:solidFill>
          <a:ln w="0">
            <a:noFill/>
          </a:ln>
        </p:spPr>
        <p:style>
          <a:lnRef idx="0"/>
          <a:fillRef idx="0"/>
          <a:effectRef idx="0"/>
          <a:fontRef idx="minor"/>
        </p:style>
      </p:sp>
      <p:sp>
        <p:nvSpPr>
          <p:cNvPr id="141" name="Text 12"/>
          <p:cNvSpPr/>
          <p:nvPr/>
        </p:nvSpPr>
        <p:spPr>
          <a:xfrm>
            <a:off x="891360" y="6567480"/>
            <a:ext cx="2606040" cy="325440"/>
          </a:xfrm>
          <a:prstGeom prst="rect">
            <a:avLst/>
          </a:prstGeom>
          <a:noFill/>
          <a:ln w="0">
            <a:noFill/>
          </a:ln>
        </p:spPr>
        <p:style>
          <a:lnRef idx="0"/>
          <a:fillRef idx="0"/>
          <a:effectRef idx="0"/>
          <a:fontRef idx="minor"/>
        </p:style>
        <p:txBody>
          <a:bodyPr wrap="none" lIns="0" rIns="0" tIns="0" bIns="0" anchor="t">
            <a:noAutofit/>
          </a:bodyPr>
          <a:p>
            <a:pPr>
              <a:lnSpc>
                <a:spcPts val="2551"/>
              </a:lnSpc>
              <a:buNone/>
              <a:tabLst>
                <a:tab algn="l" pos="0"/>
              </a:tabLst>
            </a:pPr>
            <a:r>
              <a:rPr b="1" lang="en-US" sz="2050" spc="-1" strike="noStrike">
                <a:solidFill>
                  <a:srgbClr val="272525"/>
                </a:solidFill>
                <a:latin typeface="Barlow"/>
                <a:ea typeface="Barlow"/>
              </a:rPr>
              <a:t>False Negatives : 182</a:t>
            </a:r>
            <a:endParaRPr b="0" lang="en-IN" sz="2050" spc="-1" strike="noStrike">
              <a:latin typeface="Arial"/>
            </a:endParaRPr>
          </a:p>
        </p:txBody>
      </p:sp>
      <p:sp>
        <p:nvSpPr>
          <p:cNvPr id="142" name="Text 13"/>
          <p:cNvSpPr/>
          <p:nvPr/>
        </p:nvSpPr>
        <p:spPr>
          <a:xfrm>
            <a:off x="891360" y="7012080"/>
            <a:ext cx="7360920" cy="3164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en-US" sz="1550" spc="-1" strike="noStrike">
                <a:solidFill>
                  <a:srgbClr val="272525"/>
                </a:solidFill>
                <a:latin typeface="Montserrat"/>
                <a:ea typeface="Montserrat"/>
              </a:rPr>
              <a:t>Customers incorrectly predicted to not churn (Type II Error).</a:t>
            </a:r>
            <a:endParaRPr b="0" lang="en-IN" sz="155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Image 0" descr="preencoded.png"/>
          <p:cNvPicPr/>
          <p:nvPr/>
        </p:nvPicPr>
        <p:blipFill>
          <a:blip r:embed="rId1"/>
          <a:stretch/>
        </p:blipFill>
        <p:spPr>
          <a:xfrm>
            <a:off x="0" y="0"/>
            <a:ext cx="14630040" cy="8229240"/>
          </a:xfrm>
          <a:prstGeom prst="rect">
            <a:avLst/>
          </a:prstGeom>
          <a:ln w="0">
            <a:noFill/>
          </a:ln>
        </p:spPr>
      </p:pic>
      <p:sp>
        <p:nvSpPr>
          <p:cNvPr id="144" name="Text 1"/>
          <p:cNvSpPr/>
          <p:nvPr/>
        </p:nvSpPr>
        <p:spPr>
          <a:xfrm>
            <a:off x="1490040" y="557280"/>
            <a:ext cx="5331600" cy="666000"/>
          </a:xfrm>
          <a:prstGeom prst="rect">
            <a:avLst/>
          </a:prstGeom>
          <a:noFill/>
          <a:ln w="0">
            <a:noFill/>
          </a:ln>
        </p:spPr>
        <p:style>
          <a:lnRef idx="0"/>
          <a:fillRef idx="0"/>
          <a:effectRef idx="0"/>
          <a:fontRef idx="minor"/>
        </p:style>
        <p:txBody>
          <a:bodyPr wrap="none" lIns="0" rIns="0" tIns="0" bIns="0" anchor="t">
            <a:noAutofit/>
          </a:bodyPr>
          <a:p>
            <a:pPr>
              <a:lnSpc>
                <a:spcPts val="5199"/>
              </a:lnSpc>
              <a:buNone/>
              <a:tabLst>
                <a:tab algn="l" pos="0"/>
              </a:tabLst>
            </a:pPr>
            <a:r>
              <a:rPr b="1" lang="en-US" sz="4150" spc="-1" strike="noStrike">
                <a:solidFill>
                  <a:srgbClr val="7068f4"/>
                </a:solidFill>
                <a:latin typeface="Barlow"/>
                <a:ea typeface="Barlow"/>
              </a:rPr>
              <a:t>Important Features</a:t>
            </a:r>
            <a:endParaRPr b="0" lang="en-IN" sz="4150" spc="-1" strike="noStrike">
              <a:latin typeface="Arial"/>
            </a:endParaRPr>
          </a:p>
        </p:txBody>
      </p:sp>
      <p:pic>
        <p:nvPicPr>
          <p:cNvPr id="145" name="Image 1" descr="preencoded.png"/>
          <p:cNvPicPr/>
          <p:nvPr/>
        </p:nvPicPr>
        <p:blipFill>
          <a:blip r:embed="rId2"/>
          <a:stretch/>
        </p:blipFill>
        <p:spPr>
          <a:xfrm>
            <a:off x="1490040" y="1628640"/>
            <a:ext cx="10749960" cy="6042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Image 0" descr="preencoded.png"/>
          <p:cNvPicPr/>
          <p:nvPr/>
        </p:nvPicPr>
        <p:blipFill>
          <a:blip r:embed="rId1"/>
          <a:stretch/>
        </p:blipFill>
        <p:spPr>
          <a:xfrm>
            <a:off x="0" y="0"/>
            <a:ext cx="14630040" cy="8229240"/>
          </a:xfrm>
          <a:prstGeom prst="rect">
            <a:avLst/>
          </a:prstGeom>
          <a:ln w="0">
            <a:noFill/>
          </a:ln>
        </p:spPr>
      </p:pic>
      <p:sp>
        <p:nvSpPr>
          <p:cNvPr id="147" name="Shape 0"/>
          <p:cNvSpPr/>
          <p:nvPr/>
        </p:nvSpPr>
        <p:spPr>
          <a:xfrm>
            <a:off x="0" y="0"/>
            <a:ext cx="14630040" cy="8229240"/>
          </a:xfrm>
          <a:prstGeom prst="rect">
            <a:avLst/>
          </a:prstGeom>
          <a:solidFill>
            <a:srgbClr val="eeeff5"/>
          </a:solidFill>
          <a:ln w="0">
            <a:noFill/>
          </a:ln>
        </p:spPr>
        <p:style>
          <a:lnRef idx="0"/>
          <a:fillRef idx="0"/>
          <a:effectRef idx="0"/>
          <a:fontRef idx="minor"/>
        </p:style>
      </p:sp>
      <p:pic>
        <p:nvPicPr>
          <p:cNvPr id="148" name="Image 1" descr="preencoded.png"/>
          <p:cNvPicPr/>
          <p:nvPr/>
        </p:nvPicPr>
        <p:blipFill>
          <a:blip r:embed="rId2"/>
          <a:stretch/>
        </p:blipFill>
        <p:spPr>
          <a:xfrm>
            <a:off x="9144000" y="0"/>
            <a:ext cx="5486040" cy="8229240"/>
          </a:xfrm>
          <a:prstGeom prst="rect">
            <a:avLst/>
          </a:prstGeom>
          <a:ln w="0">
            <a:noFill/>
          </a:ln>
        </p:spPr>
      </p:pic>
      <p:pic>
        <p:nvPicPr>
          <p:cNvPr id="149" name="Image 2" descr="preencoded.png"/>
          <p:cNvPicPr/>
          <p:nvPr/>
        </p:nvPicPr>
        <p:blipFill>
          <a:blip r:embed="rId3"/>
          <a:stretch/>
        </p:blipFill>
        <p:spPr>
          <a:xfrm>
            <a:off x="9484200" y="308520"/>
            <a:ext cx="4805640" cy="7612200"/>
          </a:xfrm>
          <a:prstGeom prst="rect">
            <a:avLst/>
          </a:prstGeom>
          <a:ln w="0">
            <a:noFill/>
          </a:ln>
        </p:spPr>
      </p:pic>
      <p:sp>
        <p:nvSpPr>
          <p:cNvPr id="150" name="Text 1"/>
          <p:cNvSpPr/>
          <p:nvPr/>
        </p:nvSpPr>
        <p:spPr>
          <a:xfrm>
            <a:off x="864000" y="747360"/>
            <a:ext cx="6496560" cy="811800"/>
          </a:xfrm>
          <a:prstGeom prst="rect">
            <a:avLst/>
          </a:prstGeom>
          <a:noFill/>
          <a:ln w="0">
            <a:noFill/>
          </a:ln>
        </p:spPr>
        <p:style>
          <a:lnRef idx="0"/>
          <a:fillRef idx="0"/>
          <a:effectRef idx="0"/>
          <a:fontRef idx="minor"/>
        </p:style>
        <p:txBody>
          <a:bodyPr wrap="none" lIns="0" rIns="0" tIns="0" bIns="0" anchor="t">
            <a:noAutofit/>
          </a:bodyPr>
          <a:p>
            <a:pPr>
              <a:lnSpc>
                <a:spcPts val="6350"/>
              </a:lnSpc>
              <a:buNone/>
              <a:tabLst>
                <a:tab algn="l" pos="0"/>
              </a:tabLst>
            </a:pPr>
            <a:r>
              <a:rPr b="1" lang="en-US" sz="5100" spc="-1" strike="noStrike">
                <a:solidFill>
                  <a:srgbClr val="7068f4"/>
                </a:solidFill>
                <a:latin typeface="Barlow"/>
                <a:ea typeface="Barlow"/>
              </a:rPr>
              <a:t>Conclusion</a:t>
            </a:r>
            <a:endParaRPr b="0" lang="en-IN" sz="5100" spc="-1" strike="noStrike">
              <a:latin typeface="Arial"/>
            </a:endParaRPr>
          </a:p>
        </p:txBody>
      </p:sp>
      <p:pic>
        <p:nvPicPr>
          <p:cNvPr id="151" name="Image 3" descr="preencoded.png"/>
          <p:cNvPicPr/>
          <p:nvPr/>
        </p:nvPicPr>
        <p:blipFill>
          <a:blip r:embed="rId4"/>
          <a:stretch/>
        </p:blipFill>
        <p:spPr>
          <a:xfrm>
            <a:off x="864000" y="1929960"/>
            <a:ext cx="617040" cy="617040"/>
          </a:xfrm>
          <a:prstGeom prst="rect">
            <a:avLst/>
          </a:prstGeom>
          <a:ln w="0">
            <a:noFill/>
          </a:ln>
        </p:spPr>
      </p:pic>
      <p:sp>
        <p:nvSpPr>
          <p:cNvPr id="152" name="Text 2"/>
          <p:cNvSpPr/>
          <p:nvPr/>
        </p:nvSpPr>
        <p:spPr>
          <a:xfrm>
            <a:off x="864000" y="2793960"/>
            <a:ext cx="3248280" cy="405720"/>
          </a:xfrm>
          <a:prstGeom prst="rect">
            <a:avLst/>
          </a:prstGeom>
          <a:noFill/>
          <a:ln w="0">
            <a:noFill/>
          </a:ln>
        </p:spPr>
        <p:style>
          <a:lnRef idx="0"/>
          <a:fillRef idx="0"/>
          <a:effectRef idx="0"/>
          <a:fontRef idx="minor"/>
        </p:style>
        <p:txBody>
          <a:bodyPr wrap="none" lIns="0" rIns="0" tIns="0" bIns="0" anchor="t">
            <a:noAutofit/>
          </a:bodyPr>
          <a:p>
            <a:pPr>
              <a:lnSpc>
                <a:spcPts val="3149"/>
              </a:lnSpc>
              <a:buNone/>
              <a:tabLst>
                <a:tab algn="l" pos="0"/>
              </a:tabLst>
            </a:pPr>
            <a:r>
              <a:rPr b="1" lang="en-US" sz="2550" spc="-1" strike="noStrike">
                <a:solidFill>
                  <a:srgbClr val="272525"/>
                </a:solidFill>
                <a:latin typeface="Barlow"/>
                <a:ea typeface="Barlow"/>
              </a:rPr>
              <a:t>Logistic Regression</a:t>
            </a:r>
            <a:endParaRPr b="0" lang="en-IN" sz="2550" spc="-1" strike="noStrike">
              <a:latin typeface="Arial"/>
            </a:endParaRPr>
          </a:p>
        </p:txBody>
      </p:sp>
      <p:sp>
        <p:nvSpPr>
          <p:cNvPr id="153" name="Text 3"/>
          <p:cNvSpPr/>
          <p:nvPr/>
        </p:nvSpPr>
        <p:spPr>
          <a:xfrm>
            <a:off x="864000" y="3348000"/>
            <a:ext cx="7415640" cy="78984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The chosen model for predicting customer churn due to its balanced performance across key metrics.</a:t>
            </a:r>
            <a:endParaRPr b="0" lang="en-IN" sz="1900" spc="-1" strike="noStrike">
              <a:latin typeface="Arial"/>
            </a:endParaRPr>
          </a:p>
        </p:txBody>
      </p:sp>
      <p:pic>
        <p:nvPicPr>
          <p:cNvPr id="154" name="Image 4" descr="preencoded.png"/>
          <p:cNvPicPr/>
          <p:nvPr/>
        </p:nvPicPr>
        <p:blipFill>
          <a:blip r:embed="rId5"/>
          <a:stretch/>
        </p:blipFill>
        <p:spPr>
          <a:xfrm>
            <a:off x="864000" y="4878720"/>
            <a:ext cx="617040" cy="617040"/>
          </a:xfrm>
          <a:prstGeom prst="rect">
            <a:avLst/>
          </a:prstGeom>
          <a:ln w="0">
            <a:noFill/>
          </a:ln>
        </p:spPr>
      </p:pic>
      <p:sp>
        <p:nvSpPr>
          <p:cNvPr id="155" name="Text 4"/>
          <p:cNvSpPr/>
          <p:nvPr/>
        </p:nvSpPr>
        <p:spPr>
          <a:xfrm>
            <a:off x="864000" y="5742720"/>
            <a:ext cx="3248280" cy="405720"/>
          </a:xfrm>
          <a:prstGeom prst="rect">
            <a:avLst/>
          </a:prstGeom>
          <a:noFill/>
          <a:ln w="0">
            <a:noFill/>
          </a:ln>
        </p:spPr>
        <p:style>
          <a:lnRef idx="0"/>
          <a:fillRef idx="0"/>
          <a:effectRef idx="0"/>
          <a:fontRef idx="minor"/>
        </p:style>
        <p:txBody>
          <a:bodyPr wrap="none" lIns="0" rIns="0" tIns="0" bIns="0" anchor="t">
            <a:noAutofit/>
          </a:bodyPr>
          <a:p>
            <a:pPr>
              <a:lnSpc>
                <a:spcPts val="3149"/>
              </a:lnSpc>
              <a:buNone/>
              <a:tabLst>
                <a:tab algn="l" pos="0"/>
              </a:tabLst>
            </a:pPr>
            <a:r>
              <a:rPr b="1" lang="en-US" sz="2550" spc="-1" strike="noStrike">
                <a:solidFill>
                  <a:srgbClr val="272525"/>
                </a:solidFill>
                <a:latin typeface="Barlow"/>
                <a:ea typeface="Barlow"/>
              </a:rPr>
              <a:t>Key Insights</a:t>
            </a:r>
            <a:endParaRPr b="0" lang="en-IN" sz="2550" spc="-1" strike="noStrike">
              <a:latin typeface="Arial"/>
            </a:endParaRPr>
          </a:p>
        </p:txBody>
      </p:sp>
      <p:sp>
        <p:nvSpPr>
          <p:cNvPr id="156" name="Text 5"/>
          <p:cNvSpPr/>
          <p:nvPr/>
        </p:nvSpPr>
        <p:spPr>
          <a:xfrm>
            <a:off x="864000" y="6296760"/>
            <a:ext cx="7415640" cy="11847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en-US" sz="1900" spc="-1" strike="noStrike">
                <a:solidFill>
                  <a:srgbClr val="272525"/>
                </a:solidFill>
                <a:latin typeface="Montserrat"/>
                <a:ea typeface="Montserrat"/>
              </a:rPr>
              <a:t>Logistic Regression provided a good trade-off between precision and recall, making it a reliable choice for predicting customer churn in this context.</a:t>
            </a:r>
            <a:endParaRPr b="0" lang="en-IN" sz="1900" spc="-1" strike="noStrike">
              <a:latin typeface="Arial"/>
            </a:endParaRPr>
          </a:p>
          <a:p>
            <a:pPr>
              <a:lnSpc>
                <a:spcPts val="3101"/>
              </a:lnSpc>
              <a:buNone/>
              <a:tabLst>
                <a:tab algn="l" pos="0"/>
              </a:tabLst>
            </a:pPr>
            <a:endParaRPr b="0" lang="en-IN" sz="1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2024-08-28T17:56:36Z</dcterms:created>
  <dc:creator>PptxGenJS</dc:creator>
  <dc:description/>
  <dc:language>en-IN</dc:language>
  <cp:lastModifiedBy/>
  <dcterms:modified xsi:type="dcterms:W3CDTF">2024-08-28T23:38:40Z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9</vt:i4>
  </property>
</Properties>
</file>